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mbria Math" panose="02040503050406030204" pitchFamily="18" charset="0"/>
      <p:regular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A88E81-93E9-4F61-BA7B-EC334647EC4B}">
  <a:tblStyle styleId="{2FA88E81-93E9-4F61-BA7B-EC334647EC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78"/>
  </p:normalViewPr>
  <p:slideViewPr>
    <p:cSldViewPr snapToGrid="0">
      <p:cViewPr varScale="1">
        <p:scale>
          <a:sx n="157" d="100"/>
          <a:sy n="157" d="100"/>
        </p:scale>
        <p:origin x="5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705E2-6C50-4312-A42E-02A0715F280E}"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F909DC0-43E2-442F-9A82-0A9BC70309F6}">
      <dgm:prSet/>
      <dgm:spPr/>
      <dgm:t>
        <a:bodyPr/>
        <a:lstStyle/>
        <a:p>
          <a:pPr>
            <a:defRPr cap="all"/>
          </a:pPr>
          <a:r>
            <a:rPr lang="en-US" b="0" i="0"/>
            <a:t>analysis of product details and demand</a:t>
          </a:r>
          <a:endParaRPr lang="en-US"/>
        </a:p>
      </dgm:t>
    </dgm:pt>
    <dgm:pt modelId="{D1739738-69F4-4C2E-AFAF-0BC3476A30AA}" type="parTrans" cxnId="{1DF01295-BAF2-4004-B6DD-FDDDFB3EA75D}">
      <dgm:prSet/>
      <dgm:spPr/>
      <dgm:t>
        <a:bodyPr/>
        <a:lstStyle/>
        <a:p>
          <a:endParaRPr lang="en-US"/>
        </a:p>
      </dgm:t>
    </dgm:pt>
    <dgm:pt modelId="{FFD16209-209A-488E-A433-BCA1B30C4834}" type="sibTrans" cxnId="{1DF01295-BAF2-4004-B6DD-FDDDFB3EA75D}">
      <dgm:prSet/>
      <dgm:spPr/>
      <dgm:t>
        <a:bodyPr/>
        <a:lstStyle/>
        <a:p>
          <a:endParaRPr lang="en-US"/>
        </a:p>
      </dgm:t>
    </dgm:pt>
    <dgm:pt modelId="{A0A55B91-7A87-4924-8095-BD8D3256D178}">
      <dgm:prSet/>
      <dgm:spPr/>
      <dgm:t>
        <a:bodyPr/>
        <a:lstStyle/>
        <a:p>
          <a:pPr>
            <a:defRPr cap="all"/>
          </a:pPr>
          <a:r>
            <a:rPr lang="en-US" b="0" i="0"/>
            <a:t>Calculations</a:t>
          </a:r>
          <a:endParaRPr lang="en-US"/>
        </a:p>
      </dgm:t>
    </dgm:pt>
    <dgm:pt modelId="{746D065C-8097-468B-8AA2-01782FBB3377}" type="parTrans" cxnId="{384E7939-E6EB-4231-B35F-8AA2B7589EA2}">
      <dgm:prSet/>
      <dgm:spPr/>
      <dgm:t>
        <a:bodyPr/>
        <a:lstStyle/>
        <a:p>
          <a:endParaRPr lang="en-US"/>
        </a:p>
      </dgm:t>
    </dgm:pt>
    <dgm:pt modelId="{E1F442E4-46DD-4D8A-A65A-FB0F6C5C94F6}" type="sibTrans" cxnId="{384E7939-E6EB-4231-B35F-8AA2B7589EA2}">
      <dgm:prSet/>
      <dgm:spPr/>
      <dgm:t>
        <a:bodyPr/>
        <a:lstStyle/>
        <a:p>
          <a:endParaRPr lang="en-US"/>
        </a:p>
      </dgm:t>
    </dgm:pt>
    <dgm:pt modelId="{02356B7B-A754-4D77-BCDC-F007F1FBCDFC}">
      <dgm:prSet/>
      <dgm:spPr/>
      <dgm:t>
        <a:bodyPr/>
        <a:lstStyle/>
        <a:p>
          <a:pPr>
            <a:defRPr cap="all"/>
          </a:pPr>
          <a:r>
            <a:rPr lang="en-US" b="0" i="0"/>
            <a:t>picking strategies and storage methods</a:t>
          </a:r>
          <a:endParaRPr lang="en-US"/>
        </a:p>
      </dgm:t>
    </dgm:pt>
    <dgm:pt modelId="{2BC14E64-A960-4602-A2DE-FEEFC0A967C3}" type="parTrans" cxnId="{FEBD9059-C857-43E8-8384-5F98523D0806}">
      <dgm:prSet/>
      <dgm:spPr/>
      <dgm:t>
        <a:bodyPr/>
        <a:lstStyle/>
        <a:p>
          <a:endParaRPr lang="en-US"/>
        </a:p>
      </dgm:t>
    </dgm:pt>
    <dgm:pt modelId="{3524469C-CFA3-4888-A431-E950338D5E6B}" type="sibTrans" cxnId="{FEBD9059-C857-43E8-8384-5F98523D0806}">
      <dgm:prSet/>
      <dgm:spPr/>
      <dgm:t>
        <a:bodyPr/>
        <a:lstStyle/>
        <a:p>
          <a:endParaRPr lang="en-US"/>
        </a:p>
      </dgm:t>
    </dgm:pt>
    <dgm:pt modelId="{95083C61-AECB-4A84-ADC5-914D882A3179}">
      <dgm:prSet/>
      <dgm:spPr/>
      <dgm:t>
        <a:bodyPr/>
        <a:lstStyle/>
        <a:p>
          <a:pPr>
            <a:defRPr cap="all"/>
          </a:pPr>
          <a:r>
            <a:rPr lang="en-US" b="0" i="0"/>
            <a:t>Footprint designs and layout of desings</a:t>
          </a:r>
          <a:endParaRPr lang="en-US"/>
        </a:p>
      </dgm:t>
    </dgm:pt>
    <dgm:pt modelId="{1643B86F-A1A7-4EBC-B778-FBCC76A1B7DE}" type="parTrans" cxnId="{A3E4E26A-4AFB-4595-9A85-BD06463E10DC}">
      <dgm:prSet/>
      <dgm:spPr/>
      <dgm:t>
        <a:bodyPr/>
        <a:lstStyle/>
        <a:p>
          <a:endParaRPr lang="en-US"/>
        </a:p>
      </dgm:t>
    </dgm:pt>
    <dgm:pt modelId="{5524AAAD-22E4-4A82-806A-935A95A7FB9B}" type="sibTrans" cxnId="{A3E4E26A-4AFB-4595-9A85-BD06463E10DC}">
      <dgm:prSet/>
      <dgm:spPr/>
      <dgm:t>
        <a:bodyPr/>
        <a:lstStyle/>
        <a:p>
          <a:endParaRPr lang="en-US"/>
        </a:p>
      </dgm:t>
    </dgm:pt>
    <dgm:pt modelId="{8F57E466-1993-4A54-AFFC-4C89D5EF7167}">
      <dgm:prSet/>
      <dgm:spPr/>
      <dgm:t>
        <a:bodyPr/>
        <a:lstStyle/>
        <a:p>
          <a:pPr>
            <a:defRPr cap="all"/>
          </a:pPr>
          <a:r>
            <a:rPr lang="en-US" b="0" i="0"/>
            <a:t>Calculations of warehouse area</a:t>
          </a:r>
          <a:br>
            <a:rPr lang="en-US" b="0" i="0"/>
          </a:br>
          <a:endParaRPr lang="en-US"/>
        </a:p>
      </dgm:t>
    </dgm:pt>
    <dgm:pt modelId="{40C1E26E-DCF9-43C9-867E-742A800A12CF}" type="parTrans" cxnId="{D69B16DA-FC27-4465-8E0F-5772558DC583}">
      <dgm:prSet/>
      <dgm:spPr/>
      <dgm:t>
        <a:bodyPr/>
        <a:lstStyle/>
        <a:p>
          <a:endParaRPr lang="en-US"/>
        </a:p>
      </dgm:t>
    </dgm:pt>
    <dgm:pt modelId="{BCFE6640-DF38-4CC9-BE59-2809FA270B41}" type="sibTrans" cxnId="{D69B16DA-FC27-4465-8E0F-5772558DC583}">
      <dgm:prSet/>
      <dgm:spPr/>
      <dgm:t>
        <a:bodyPr/>
        <a:lstStyle/>
        <a:p>
          <a:endParaRPr lang="en-US"/>
        </a:p>
      </dgm:t>
    </dgm:pt>
    <dgm:pt modelId="{1968C38E-8E7B-4726-89FD-81F184CAE064}" type="pres">
      <dgm:prSet presAssocID="{30E705E2-6C50-4312-A42E-02A0715F280E}" presName="root" presStyleCnt="0">
        <dgm:presLayoutVars>
          <dgm:dir/>
          <dgm:resizeHandles val="exact"/>
        </dgm:presLayoutVars>
      </dgm:prSet>
      <dgm:spPr/>
    </dgm:pt>
    <dgm:pt modelId="{3215C212-E523-4D96-BE34-408E64451CAC}" type="pres">
      <dgm:prSet presAssocID="{CF909DC0-43E2-442F-9A82-0A9BC70309F6}" presName="compNode" presStyleCnt="0"/>
      <dgm:spPr/>
    </dgm:pt>
    <dgm:pt modelId="{12BA41A2-900F-44D3-8395-FD301271E3E6}" type="pres">
      <dgm:prSet presAssocID="{CF909DC0-43E2-442F-9A82-0A9BC70309F6}" presName="iconBgRect" presStyleLbl="bgShp" presStyleIdx="0" presStyleCnt="5"/>
      <dgm:spPr/>
    </dgm:pt>
    <dgm:pt modelId="{DB3DCCB7-6E69-4150-B873-67C6CE8C0AE5}" type="pres">
      <dgm:prSet presAssocID="{CF909DC0-43E2-442F-9A82-0A9BC70309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E2DEC6AA-0A98-41EA-AE05-E5D4E0D5D709}" type="pres">
      <dgm:prSet presAssocID="{CF909DC0-43E2-442F-9A82-0A9BC70309F6}" presName="spaceRect" presStyleCnt="0"/>
      <dgm:spPr/>
    </dgm:pt>
    <dgm:pt modelId="{889C88C6-0DBC-4B81-BFDB-5C518DCBA662}" type="pres">
      <dgm:prSet presAssocID="{CF909DC0-43E2-442F-9A82-0A9BC70309F6}" presName="textRect" presStyleLbl="revTx" presStyleIdx="0" presStyleCnt="5">
        <dgm:presLayoutVars>
          <dgm:chMax val="1"/>
          <dgm:chPref val="1"/>
        </dgm:presLayoutVars>
      </dgm:prSet>
      <dgm:spPr/>
    </dgm:pt>
    <dgm:pt modelId="{48BCB620-D033-4DF1-A2F5-AE6B623FD0DD}" type="pres">
      <dgm:prSet presAssocID="{FFD16209-209A-488E-A433-BCA1B30C4834}" presName="sibTrans" presStyleCnt="0"/>
      <dgm:spPr/>
    </dgm:pt>
    <dgm:pt modelId="{4F101FB3-B146-49B9-B8C6-539AB0591E3E}" type="pres">
      <dgm:prSet presAssocID="{A0A55B91-7A87-4924-8095-BD8D3256D178}" presName="compNode" presStyleCnt="0"/>
      <dgm:spPr/>
    </dgm:pt>
    <dgm:pt modelId="{7FEF5F1D-1F13-4C2C-BB1A-06F857E530FC}" type="pres">
      <dgm:prSet presAssocID="{A0A55B91-7A87-4924-8095-BD8D3256D178}" presName="iconBgRect" presStyleLbl="bgShp" presStyleIdx="1" presStyleCnt="5"/>
      <dgm:spPr/>
    </dgm:pt>
    <dgm:pt modelId="{A92071FC-99B9-491D-93A5-B1B6EDED334D}" type="pres">
      <dgm:prSet presAssocID="{A0A55B91-7A87-4924-8095-BD8D3256D1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BDA132FF-3919-4D0B-8121-BB0C39FFA2D2}" type="pres">
      <dgm:prSet presAssocID="{A0A55B91-7A87-4924-8095-BD8D3256D178}" presName="spaceRect" presStyleCnt="0"/>
      <dgm:spPr/>
    </dgm:pt>
    <dgm:pt modelId="{47F6DDDF-F077-4051-870A-964679DED57D}" type="pres">
      <dgm:prSet presAssocID="{A0A55B91-7A87-4924-8095-BD8D3256D178}" presName="textRect" presStyleLbl="revTx" presStyleIdx="1" presStyleCnt="5">
        <dgm:presLayoutVars>
          <dgm:chMax val="1"/>
          <dgm:chPref val="1"/>
        </dgm:presLayoutVars>
      </dgm:prSet>
      <dgm:spPr/>
    </dgm:pt>
    <dgm:pt modelId="{0B4C91A0-DF83-4AF1-8BBB-3289CF1EC657}" type="pres">
      <dgm:prSet presAssocID="{E1F442E4-46DD-4D8A-A65A-FB0F6C5C94F6}" presName="sibTrans" presStyleCnt="0"/>
      <dgm:spPr/>
    </dgm:pt>
    <dgm:pt modelId="{7EB873FF-81F3-453A-A95D-997A627A8383}" type="pres">
      <dgm:prSet presAssocID="{02356B7B-A754-4D77-BCDC-F007F1FBCDFC}" presName="compNode" presStyleCnt="0"/>
      <dgm:spPr/>
    </dgm:pt>
    <dgm:pt modelId="{B374085A-9D0D-47DD-8266-38E589D32232}" type="pres">
      <dgm:prSet presAssocID="{02356B7B-A754-4D77-BCDC-F007F1FBCDFC}" presName="iconBgRect" presStyleLbl="bgShp" presStyleIdx="2" presStyleCnt="5"/>
      <dgm:spPr/>
    </dgm:pt>
    <dgm:pt modelId="{CEBCB1B3-9D74-477E-8DC4-4047F2E357AD}" type="pres">
      <dgm:prSet presAssocID="{02356B7B-A754-4D77-BCDC-F007F1FBCD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9002CDF-5ED6-4A26-AD9A-5BF2C1E27B8D}" type="pres">
      <dgm:prSet presAssocID="{02356B7B-A754-4D77-BCDC-F007F1FBCDFC}" presName="spaceRect" presStyleCnt="0"/>
      <dgm:spPr/>
    </dgm:pt>
    <dgm:pt modelId="{B799EB1E-EAA8-429B-BB49-8D2B8AC737D7}" type="pres">
      <dgm:prSet presAssocID="{02356B7B-A754-4D77-BCDC-F007F1FBCDFC}" presName="textRect" presStyleLbl="revTx" presStyleIdx="2" presStyleCnt="5">
        <dgm:presLayoutVars>
          <dgm:chMax val="1"/>
          <dgm:chPref val="1"/>
        </dgm:presLayoutVars>
      </dgm:prSet>
      <dgm:spPr/>
    </dgm:pt>
    <dgm:pt modelId="{8FB18D11-405C-4D7F-B116-23DDFE7DF589}" type="pres">
      <dgm:prSet presAssocID="{3524469C-CFA3-4888-A431-E950338D5E6B}" presName="sibTrans" presStyleCnt="0"/>
      <dgm:spPr/>
    </dgm:pt>
    <dgm:pt modelId="{D6FFA221-5351-4875-AA7E-D093E661C5B6}" type="pres">
      <dgm:prSet presAssocID="{95083C61-AECB-4A84-ADC5-914D882A3179}" presName="compNode" presStyleCnt="0"/>
      <dgm:spPr/>
    </dgm:pt>
    <dgm:pt modelId="{FB791698-9AB0-43E5-99CB-3DA0F8229629}" type="pres">
      <dgm:prSet presAssocID="{95083C61-AECB-4A84-ADC5-914D882A3179}" presName="iconBgRect" presStyleLbl="bgShp" presStyleIdx="3" presStyleCnt="5"/>
      <dgm:spPr/>
    </dgm:pt>
    <dgm:pt modelId="{E41F9FED-6886-4EF8-B356-5E86122CE468}" type="pres">
      <dgm:prSet presAssocID="{95083C61-AECB-4A84-ADC5-914D882A31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print"/>
        </a:ext>
      </dgm:extLst>
    </dgm:pt>
    <dgm:pt modelId="{3C66DEA5-F780-48CD-AEA6-820EE0483E03}" type="pres">
      <dgm:prSet presAssocID="{95083C61-AECB-4A84-ADC5-914D882A3179}" presName="spaceRect" presStyleCnt="0"/>
      <dgm:spPr/>
    </dgm:pt>
    <dgm:pt modelId="{815EACF1-7793-4D9B-9AEC-FB8F8E299516}" type="pres">
      <dgm:prSet presAssocID="{95083C61-AECB-4A84-ADC5-914D882A3179}" presName="textRect" presStyleLbl="revTx" presStyleIdx="3" presStyleCnt="5">
        <dgm:presLayoutVars>
          <dgm:chMax val="1"/>
          <dgm:chPref val="1"/>
        </dgm:presLayoutVars>
      </dgm:prSet>
      <dgm:spPr/>
    </dgm:pt>
    <dgm:pt modelId="{F5E06DE0-2CD9-4571-9E99-1E82453D15C8}" type="pres">
      <dgm:prSet presAssocID="{5524AAAD-22E4-4A82-806A-935A95A7FB9B}" presName="sibTrans" presStyleCnt="0"/>
      <dgm:spPr/>
    </dgm:pt>
    <dgm:pt modelId="{091DCD4E-81AD-4F3D-B365-9D38D51520E8}" type="pres">
      <dgm:prSet presAssocID="{8F57E466-1993-4A54-AFFC-4C89D5EF7167}" presName="compNode" presStyleCnt="0"/>
      <dgm:spPr/>
    </dgm:pt>
    <dgm:pt modelId="{B03D877D-5EB2-4031-930C-43A3A73A099A}" type="pres">
      <dgm:prSet presAssocID="{8F57E466-1993-4A54-AFFC-4C89D5EF7167}" presName="iconBgRect" presStyleLbl="bgShp" presStyleIdx="4" presStyleCnt="5"/>
      <dgm:spPr/>
    </dgm:pt>
    <dgm:pt modelId="{9D67C332-18F1-4665-9AA5-726B48642A77}" type="pres">
      <dgm:prSet presAssocID="{8F57E466-1993-4A54-AFFC-4C89D5EF71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thematics"/>
        </a:ext>
      </dgm:extLst>
    </dgm:pt>
    <dgm:pt modelId="{82BC0807-8EA8-4C54-A89E-20461BE6C6AE}" type="pres">
      <dgm:prSet presAssocID="{8F57E466-1993-4A54-AFFC-4C89D5EF7167}" presName="spaceRect" presStyleCnt="0"/>
      <dgm:spPr/>
    </dgm:pt>
    <dgm:pt modelId="{6F04E334-1E7D-41A6-9BB6-BE85E4DDBCAA}" type="pres">
      <dgm:prSet presAssocID="{8F57E466-1993-4A54-AFFC-4C89D5EF7167}" presName="textRect" presStyleLbl="revTx" presStyleIdx="4" presStyleCnt="5">
        <dgm:presLayoutVars>
          <dgm:chMax val="1"/>
          <dgm:chPref val="1"/>
        </dgm:presLayoutVars>
      </dgm:prSet>
      <dgm:spPr/>
    </dgm:pt>
  </dgm:ptLst>
  <dgm:cxnLst>
    <dgm:cxn modelId="{9570BC08-9679-4233-B4B6-F3052B341B93}" type="presOf" srcId="{30E705E2-6C50-4312-A42E-02A0715F280E}" destId="{1968C38E-8E7B-4726-89FD-81F184CAE064}" srcOrd="0" destOrd="0" presId="urn:microsoft.com/office/officeart/2018/5/layout/IconCircleLabelList"/>
    <dgm:cxn modelId="{384E7939-E6EB-4231-B35F-8AA2B7589EA2}" srcId="{30E705E2-6C50-4312-A42E-02A0715F280E}" destId="{A0A55B91-7A87-4924-8095-BD8D3256D178}" srcOrd="1" destOrd="0" parTransId="{746D065C-8097-468B-8AA2-01782FBB3377}" sibTransId="{E1F442E4-46DD-4D8A-A65A-FB0F6C5C94F6}"/>
    <dgm:cxn modelId="{FEBD9059-C857-43E8-8384-5F98523D0806}" srcId="{30E705E2-6C50-4312-A42E-02A0715F280E}" destId="{02356B7B-A754-4D77-BCDC-F007F1FBCDFC}" srcOrd="2" destOrd="0" parTransId="{2BC14E64-A960-4602-A2DE-FEEFC0A967C3}" sibTransId="{3524469C-CFA3-4888-A431-E950338D5E6B}"/>
    <dgm:cxn modelId="{A3E4E26A-4AFB-4595-9A85-BD06463E10DC}" srcId="{30E705E2-6C50-4312-A42E-02A0715F280E}" destId="{95083C61-AECB-4A84-ADC5-914D882A3179}" srcOrd="3" destOrd="0" parTransId="{1643B86F-A1A7-4EBC-B778-FBCC76A1B7DE}" sibTransId="{5524AAAD-22E4-4A82-806A-935A95A7FB9B}"/>
    <dgm:cxn modelId="{D5CF707B-F3CB-4B4D-8348-6CCEADE59666}" type="presOf" srcId="{02356B7B-A754-4D77-BCDC-F007F1FBCDFC}" destId="{B799EB1E-EAA8-429B-BB49-8D2B8AC737D7}" srcOrd="0" destOrd="0" presId="urn:microsoft.com/office/officeart/2018/5/layout/IconCircleLabelList"/>
    <dgm:cxn modelId="{898F3789-159F-4ACA-9134-30D5F52E7562}" type="presOf" srcId="{A0A55B91-7A87-4924-8095-BD8D3256D178}" destId="{47F6DDDF-F077-4051-870A-964679DED57D}" srcOrd="0" destOrd="0" presId="urn:microsoft.com/office/officeart/2018/5/layout/IconCircleLabelList"/>
    <dgm:cxn modelId="{1DF01295-BAF2-4004-B6DD-FDDDFB3EA75D}" srcId="{30E705E2-6C50-4312-A42E-02A0715F280E}" destId="{CF909DC0-43E2-442F-9A82-0A9BC70309F6}" srcOrd="0" destOrd="0" parTransId="{D1739738-69F4-4C2E-AFAF-0BC3476A30AA}" sibTransId="{FFD16209-209A-488E-A433-BCA1B30C4834}"/>
    <dgm:cxn modelId="{0FFB4D99-7C83-4D95-BE84-9C7567AEFF03}" type="presOf" srcId="{95083C61-AECB-4A84-ADC5-914D882A3179}" destId="{815EACF1-7793-4D9B-9AEC-FB8F8E299516}" srcOrd="0" destOrd="0" presId="urn:microsoft.com/office/officeart/2018/5/layout/IconCircleLabelList"/>
    <dgm:cxn modelId="{3154799A-5081-47E1-BF59-C8267DC25C86}" type="presOf" srcId="{8F57E466-1993-4A54-AFFC-4C89D5EF7167}" destId="{6F04E334-1E7D-41A6-9BB6-BE85E4DDBCAA}" srcOrd="0" destOrd="0" presId="urn:microsoft.com/office/officeart/2018/5/layout/IconCircleLabelList"/>
    <dgm:cxn modelId="{8B2AFACB-B7DB-4D6C-874F-B39E2796DD03}" type="presOf" srcId="{CF909DC0-43E2-442F-9A82-0A9BC70309F6}" destId="{889C88C6-0DBC-4B81-BFDB-5C518DCBA662}" srcOrd="0" destOrd="0" presId="urn:microsoft.com/office/officeart/2018/5/layout/IconCircleLabelList"/>
    <dgm:cxn modelId="{D69B16DA-FC27-4465-8E0F-5772558DC583}" srcId="{30E705E2-6C50-4312-A42E-02A0715F280E}" destId="{8F57E466-1993-4A54-AFFC-4C89D5EF7167}" srcOrd="4" destOrd="0" parTransId="{40C1E26E-DCF9-43C9-867E-742A800A12CF}" sibTransId="{BCFE6640-DF38-4CC9-BE59-2809FA270B41}"/>
    <dgm:cxn modelId="{E5DC0382-E851-4975-AE84-26F915CDE4FB}" type="presParOf" srcId="{1968C38E-8E7B-4726-89FD-81F184CAE064}" destId="{3215C212-E523-4D96-BE34-408E64451CAC}" srcOrd="0" destOrd="0" presId="urn:microsoft.com/office/officeart/2018/5/layout/IconCircleLabelList"/>
    <dgm:cxn modelId="{CA528B4F-F30F-4E8B-9FEE-E34C2993A5DC}" type="presParOf" srcId="{3215C212-E523-4D96-BE34-408E64451CAC}" destId="{12BA41A2-900F-44D3-8395-FD301271E3E6}" srcOrd="0" destOrd="0" presId="urn:microsoft.com/office/officeart/2018/5/layout/IconCircleLabelList"/>
    <dgm:cxn modelId="{78F4BBD4-A185-420A-9761-B5FB5FE11255}" type="presParOf" srcId="{3215C212-E523-4D96-BE34-408E64451CAC}" destId="{DB3DCCB7-6E69-4150-B873-67C6CE8C0AE5}" srcOrd="1" destOrd="0" presId="urn:microsoft.com/office/officeart/2018/5/layout/IconCircleLabelList"/>
    <dgm:cxn modelId="{D7765FBB-9206-483C-A8D9-5C08CE5665EF}" type="presParOf" srcId="{3215C212-E523-4D96-BE34-408E64451CAC}" destId="{E2DEC6AA-0A98-41EA-AE05-E5D4E0D5D709}" srcOrd="2" destOrd="0" presId="urn:microsoft.com/office/officeart/2018/5/layout/IconCircleLabelList"/>
    <dgm:cxn modelId="{EBB39BE9-005B-4F02-BB0B-C8F48E1CC1AE}" type="presParOf" srcId="{3215C212-E523-4D96-BE34-408E64451CAC}" destId="{889C88C6-0DBC-4B81-BFDB-5C518DCBA662}" srcOrd="3" destOrd="0" presId="urn:microsoft.com/office/officeart/2018/5/layout/IconCircleLabelList"/>
    <dgm:cxn modelId="{BA9CCCE6-E8B4-4F58-B3DA-F8DFB720A64F}" type="presParOf" srcId="{1968C38E-8E7B-4726-89FD-81F184CAE064}" destId="{48BCB620-D033-4DF1-A2F5-AE6B623FD0DD}" srcOrd="1" destOrd="0" presId="urn:microsoft.com/office/officeart/2018/5/layout/IconCircleLabelList"/>
    <dgm:cxn modelId="{4768A33F-8B4C-4779-A78A-C06487AE41FF}" type="presParOf" srcId="{1968C38E-8E7B-4726-89FD-81F184CAE064}" destId="{4F101FB3-B146-49B9-B8C6-539AB0591E3E}" srcOrd="2" destOrd="0" presId="urn:microsoft.com/office/officeart/2018/5/layout/IconCircleLabelList"/>
    <dgm:cxn modelId="{9745943B-BAEC-4252-B4D0-E89F5574569E}" type="presParOf" srcId="{4F101FB3-B146-49B9-B8C6-539AB0591E3E}" destId="{7FEF5F1D-1F13-4C2C-BB1A-06F857E530FC}" srcOrd="0" destOrd="0" presId="urn:microsoft.com/office/officeart/2018/5/layout/IconCircleLabelList"/>
    <dgm:cxn modelId="{975D1AB4-4AAC-4C30-944A-F4B0BABB4BB7}" type="presParOf" srcId="{4F101FB3-B146-49B9-B8C6-539AB0591E3E}" destId="{A92071FC-99B9-491D-93A5-B1B6EDED334D}" srcOrd="1" destOrd="0" presId="urn:microsoft.com/office/officeart/2018/5/layout/IconCircleLabelList"/>
    <dgm:cxn modelId="{1B204862-2606-4C62-865E-E2CDE6AB0316}" type="presParOf" srcId="{4F101FB3-B146-49B9-B8C6-539AB0591E3E}" destId="{BDA132FF-3919-4D0B-8121-BB0C39FFA2D2}" srcOrd="2" destOrd="0" presId="urn:microsoft.com/office/officeart/2018/5/layout/IconCircleLabelList"/>
    <dgm:cxn modelId="{586FBC6B-83A7-435E-93DB-7C421A6968FE}" type="presParOf" srcId="{4F101FB3-B146-49B9-B8C6-539AB0591E3E}" destId="{47F6DDDF-F077-4051-870A-964679DED57D}" srcOrd="3" destOrd="0" presId="urn:microsoft.com/office/officeart/2018/5/layout/IconCircleLabelList"/>
    <dgm:cxn modelId="{F473EBE8-1749-45C6-B2A4-21DF46DC7E7D}" type="presParOf" srcId="{1968C38E-8E7B-4726-89FD-81F184CAE064}" destId="{0B4C91A0-DF83-4AF1-8BBB-3289CF1EC657}" srcOrd="3" destOrd="0" presId="urn:microsoft.com/office/officeart/2018/5/layout/IconCircleLabelList"/>
    <dgm:cxn modelId="{343B124E-45AD-497B-902C-C0EC8949D972}" type="presParOf" srcId="{1968C38E-8E7B-4726-89FD-81F184CAE064}" destId="{7EB873FF-81F3-453A-A95D-997A627A8383}" srcOrd="4" destOrd="0" presId="urn:microsoft.com/office/officeart/2018/5/layout/IconCircleLabelList"/>
    <dgm:cxn modelId="{F56D1CC0-A25F-4976-8355-51AD09065F32}" type="presParOf" srcId="{7EB873FF-81F3-453A-A95D-997A627A8383}" destId="{B374085A-9D0D-47DD-8266-38E589D32232}" srcOrd="0" destOrd="0" presId="urn:microsoft.com/office/officeart/2018/5/layout/IconCircleLabelList"/>
    <dgm:cxn modelId="{F8B58D53-587C-49E7-AF96-BAC45F90E4A9}" type="presParOf" srcId="{7EB873FF-81F3-453A-A95D-997A627A8383}" destId="{CEBCB1B3-9D74-477E-8DC4-4047F2E357AD}" srcOrd="1" destOrd="0" presId="urn:microsoft.com/office/officeart/2018/5/layout/IconCircleLabelList"/>
    <dgm:cxn modelId="{80C0EA04-BBDB-4431-9638-2C56BEDF2126}" type="presParOf" srcId="{7EB873FF-81F3-453A-A95D-997A627A8383}" destId="{79002CDF-5ED6-4A26-AD9A-5BF2C1E27B8D}" srcOrd="2" destOrd="0" presId="urn:microsoft.com/office/officeart/2018/5/layout/IconCircleLabelList"/>
    <dgm:cxn modelId="{D0E435F7-939D-4935-9427-E52EB58DCFC6}" type="presParOf" srcId="{7EB873FF-81F3-453A-A95D-997A627A8383}" destId="{B799EB1E-EAA8-429B-BB49-8D2B8AC737D7}" srcOrd="3" destOrd="0" presId="urn:microsoft.com/office/officeart/2018/5/layout/IconCircleLabelList"/>
    <dgm:cxn modelId="{95060BE7-042C-4AA8-8AFD-C460C8A8DF0B}" type="presParOf" srcId="{1968C38E-8E7B-4726-89FD-81F184CAE064}" destId="{8FB18D11-405C-4D7F-B116-23DDFE7DF589}" srcOrd="5" destOrd="0" presId="urn:microsoft.com/office/officeart/2018/5/layout/IconCircleLabelList"/>
    <dgm:cxn modelId="{F07A2C0C-79C7-4B9F-852A-95D6E9C54A66}" type="presParOf" srcId="{1968C38E-8E7B-4726-89FD-81F184CAE064}" destId="{D6FFA221-5351-4875-AA7E-D093E661C5B6}" srcOrd="6" destOrd="0" presId="urn:microsoft.com/office/officeart/2018/5/layout/IconCircleLabelList"/>
    <dgm:cxn modelId="{D9924DA2-A008-47F9-ACFB-CE2CDA4FE3F7}" type="presParOf" srcId="{D6FFA221-5351-4875-AA7E-D093E661C5B6}" destId="{FB791698-9AB0-43E5-99CB-3DA0F8229629}" srcOrd="0" destOrd="0" presId="urn:microsoft.com/office/officeart/2018/5/layout/IconCircleLabelList"/>
    <dgm:cxn modelId="{D6FD6E75-625D-48CE-A02A-60A4F91263AF}" type="presParOf" srcId="{D6FFA221-5351-4875-AA7E-D093E661C5B6}" destId="{E41F9FED-6886-4EF8-B356-5E86122CE468}" srcOrd="1" destOrd="0" presId="urn:microsoft.com/office/officeart/2018/5/layout/IconCircleLabelList"/>
    <dgm:cxn modelId="{DAE0E24B-2356-4E55-AB23-FDB74ABD43D1}" type="presParOf" srcId="{D6FFA221-5351-4875-AA7E-D093E661C5B6}" destId="{3C66DEA5-F780-48CD-AEA6-820EE0483E03}" srcOrd="2" destOrd="0" presId="urn:microsoft.com/office/officeart/2018/5/layout/IconCircleLabelList"/>
    <dgm:cxn modelId="{EC475807-0710-44E3-A078-1B041B3CD91D}" type="presParOf" srcId="{D6FFA221-5351-4875-AA7E-D093E661C5B6}" destId="{815EACF1-7793-4D9B-9AEC-FB8F8E299516}" srcOrd="3" destOrd="0" presId="urn:microsoft.com/office/officeart/2018/5/layout/IconCircleLabelList"/>
    <dgm:cxn modelId="{AAE2B248-AC93-4412-8F00-74E98D65D9CB}" type="presParOf" srcId="{1968C38E-8E7B-4726-89FD-81F184CAE064}" destId="{F5E06DE0-2CD9-4571-9E99-1E82453D15C8}" srcOrd="7" destOrd="0" presId="urn:microsoft.com/office/officeart/2018/5/layout/IconCircleLabelList"/>
    <dgm:cxn modelId="{1FC09423-BC89-4EF5-8327-61C9D2B39F71}" type="presParOf" srcId="{1968C38E-8E7B-4726-89FD-81F184CAE064}" destId="{091DCD4E-81AD-4F3D-B365-9D38D51520E8}" srcOrd="8" destOrd="0" presId="urn:microsoft.com/office/officeart/2018/5/layout/IconCircleLabelList"/>
    <dgm:cxn modelId="{94DEC44E-4352-4C43-9433-477803FCD02E}" type="presParOf" srcId="{091DCD4E-81AD-4F3D-B365-9D38D51520E8}" destId="{B03D877D-5EB2-4031-930C-43A3A73A099A}" srcOrd="0" destOrd="0" presId="urn:microsoft.com/office/officeart/2018/5/layout/IconCircleLabelList"/>
    <dgm:cxn modelId="{08645516-B1F2-48BB-812D-ECA12833B383}" type="presParOf" srcId="{091DCD4E-81AD-4F3D-B365-9D38D51520E8}" destId="{9D67C332-18F1-4665-9AA5-726B48642A77}" srcOrd="1" destOrd="0" presId="urn:microsoft.com/office/officeart/2018/5/layout/IconCircleLabelList"/>
    <dgm:cxn modelId="{D540857A-D7AC-440F-8D46-2B7413932884}" type="presParOf" srcId="{091DCD4E-81AD-4F3D-B365-9D38D51520E8}" destId="{82BC0807-8EA8-4C54-A89E-20461BE6C6AE}" srcOrd="2" destOrd="0" presId="urn:microsoft.com/office/officeart/2018/5/layout/IconCircleLabelList"/>
    <dgm:cxn modelId="{24D693D0-05E6-4FD7-9A7F-2D31CD88B9DD}" type="presParOf" srcId="{091DCD4E-81AD-4F3D-B365-9D38D51520E8}" destId="{6F04E334-1E7D-41A6-9BB6-BE85E4DDBCA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C04EC2-1C1A-4A39-996A-7FDE2ECF00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B5D3119-1F80-4E61-B750-F985D578CFEB}">
      <dgm:prSet/>
      <dgm:spPr/>
      <dgm:t>
        <a:bodyPr/>
        <a:lstStyle/>
        <a:p>
          <a:r>
            <a:rPr lang="en-US" b="0" i="0" dirty="0"/>
            <a:t>Pallets Required Per Month: 34341</a:t>
          </a:r>
          <a:endParaRPr lang="en-US" dirty="0"/>
        </a:p>
      </dgm:t>
    </dgm:pt>
    <dgm:pt modelId="{374DB5F6-0453-498F-8467-4678A35ED636}" type="parTrans" cxnId="{6317FFB1-46AB-4230-93AA-2EF2D74F9AC0}">
      <dgm:prSet/>
      <dgm:spPr/>
      <dgm:t>
        <a:bodyPr/>
        <a:lstStyle/>
        <a:p>
          <a:endParaRPr lang="en-US"/>
        </a:p>
      </dgm:t>
    </dgm:pt>
    <dgm:pt modelId="{BB064A88-B916-441A-B74F-3A781E1157E5}" type="sibTrans" cxnId="{6317FFB1-46AB-4230-93AA-2EF2D74F9AC0}">
      <dgm:prSet/>
      <dgm:spPr/>
      <dgm:t>
        <a:bodyPr/>
        <a:lstStyle/>
        <a:p>
          <a:endParaRPr lang="en-US"/>
        </a:p>
      </dgm:t>
    </dgm:pt>
    <dgm:pt modelId="{5CD4B20F-1B58-4B76-8EE8-925267090A01}">
      <dgm:prSet/>
      <dgm:spPr/>
      <dgm:t>
        <a:bodyPr/>
        <a:lstStyle/>
        <a:p>
          <a:r>
            <a:rPr lang="en-US" b="0" i="0" dirty="0"/>
            <a:t>Pallets Required Per Day: 1534</a:t>
          </a:r>
          <a:endParaRPr lang="en-US" dirty="0"/>
        </a:p>
      </dgm:t>
    </dgm:pt>
    <dgm:pt modelId="{7ACD6EED-FD19-4D23-8E4C-7D44A5709E07}" type="parTrans" cxnId="{E2A447CD-157E-4DA4-A46D-0962942EE4FD}">
      <dgm:prSet/>
      <dgm:spPr/>
      <dgm:t>
        <a:bodyPr/>
        <a:lstStyle/>
        <a:p>
          <a:endParaRPr lang="en-US"/>
        </a:p>
      </dgm:t>
    </dgm:pt>
    <dgm:pt modelId="{9E6B0B25-FEBD-42EC-9012-5F53CFF166EF}" type="sibTrans" cxnId="{E2A447CD-157E-4DA4-A46D-0962942EE4FD}">
      <dgm:prSet/>
      <dgm:spPr/>
      <dgm:t>
        <a:bodyPr/>
        <a:lstStyle/>
        <a:p>
          <a:endParaRPr lang="en-US"/>
        </a:p>
      </dgm:t>
    </dgm:pt>
    <dgm:pt modelId="{93AF5284-1D7D-41BE-A08F-73516D675B76}">
      <dgm:prSet/>
      <dgm:spPr/>
      <dgm:t>
        <a:bodyPr/>
        <a:lstStyle/>
        <a:p>
          <a:r>
            <a:rPr lang="en-US" b="0" i="0" dirty="0"/>
            <a:t>Pallets Required Per Hour:  72</a:t>
          </a:r>
          <a:endParaRPr lang="en-US" dirty="0"/>
        </a:p>
      </dgm:t>
    </dgm:pt>
    <dgm:pt modelId="{2C6675B7-2B10-4877-85DA-EBB781E05156}" type="parTrans" cxnId="{A8EF3AB0-2B57-4454-91D8-A90AA04AC22B}">
      <dgm:prSet/>
      <dgm:spPr/>
      <dgm:t>
        <a:bodyPr/>
        <a:lstStyle/>
        <a:p>
          <a:endParaRPr lang="en-US"/>
        </a:p>
      </dgm:t>
    </dgm:pt>
    <dgm:pt modelId="{C29A7968-6364-4E10-8B44-288E9BE539E8}" type="sibTrans" cxnId="{A8EF3AB0-2B57-4454-91D8-A90AA04AC22B}">
      <dgm:prSet/>
      <dgm:spPr/>
      <dgm:t>
        <a:bodyPr/>
        <a:lstStyle/>
        <a:p>
          <a:endParaRPr lang="en-US"/>
        </a:p>
      </dgm:t>
    </dgm:pt>
    <dgm:pt modelId="{A3D71065-5236-493D-9649-9ECB8A6A00C8}">
      <dgm:prSet/>
      <dgm:spPr/>
      <dgm:t>
        <a:bodyPr/>
        <a:lstStyle/>
        <a:p>
          <a:r>
            <a:rPr lang="en-US" b="0" i="0" dirty="0"/>
            <a:t>Upon Checking with the Safety Stock: 38,000</a:t>
          </a:r>
          <a:endParaRPr lang="en-US" dirty="0"/>
        </a:p>
      </dgm:t>
    </dgm:pt>
    <dgm:pt modelId="{8C8D01A2-1C4E-4153-BB5B-1D9D10C33A58}" type="parTrans" cxnId="{7CFD384F-71D6-492A-BF44-04818EFF1047}">
      <dgm:prSet/>
      <dgm:spPr/>
      <dgm:t>
        <a:bodyPr/>
        <a:lstStyle/>
        <a:p>
          <a:endParaRPr lang="en-US"/>
        </a:p>
      </dgm:t>
    </dgm:pt>
    <dgm:pt modelId="{2521685E-C602-4791-8602-86A5BA620409}" type="sibTrans" cxnId="{7CFD384F-71D6-492A-BF44-04818EFF1047}">
      <dgm:prSet/>
      <dgm:spPr/>
      <dgm:t>
        <a:bodyPr/>
        <a:lstStyle/>
        <a:p>
          <a:endParaRPr lang="en-US"/>
        </a:p>
      </dgm:t>
    </dgm:pt>
    <dgm:pt modelId="{CC251B5B-BB9C-45C3-BC22-FEA2ADE24FF9}" type="pres">
      <dgm:prSet presAssocID="{2BC04EC2-1C1A-4A39-996A-7FDE2ECF00CB}" presName="root" presStyleCnt="0">
        <dgm:presLayoutVars>
          <dgm:dir/>
          <dgm:resizeHandles val="exact"/>
        </dgm:presLayoutVars>
      </dgm:prSet>
      <dgm:spPr/>
    </dgm:pt>
    <dgm:pt modelId="{65A814EA-05E2-49E6-9CDB-12326C3EFFAE}" type="pres">
      <dgm:prSet presAssocID="{8B5D3119-1F80-4E61-B750-F985D578CFEB}" presName="compNode" presStyleCnt="0"/>
      <dgm:spPr/>
    </dgm:pt>
    <dgm:pt modelId="{CA00B923-1800-4E56-8CD2-68A9C65ADC4E}" type="pres">
      <dgm:prSet presAssocID="{8B5D3119-1F80-4E61-B750-F985D578CF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DFD0A4D5-877E-4016-A40B-0522FF7F178B}" type="pres">
      <dgm:prSet presAssocID="{8B5D3119-1F80-4E61-B750-F985D578CFEB}" presName="spaceRect" presStyleCnt="0"/>
      <dgm:spPr/>
    </dgm:pt>
    <dgm:pt modelId="{1DCF38EE-B9D0-44CF-9B4B-F63396ECCE24}" type="pres">
      <dgm:prSet presAssocID="{8B5D3119-1F80-4E61-B750-F985D578CFEB}" presName="textRect" presStyleLbl="revTx" presStyleIdx="0" presStyleCnt="4">
        <dgm:presLayoutVars>
          <dgm:chMax val="1"/>
          <dgm:chPref val="1"/>
        </dgm:presLayoutVars>
      </dgm:prSet>
      <dgm:spPr/>
    </dgm:pt>
    <dgm:pt modelId="{87AB636C-6D4D-4BCB-81B5-A136253572DD}" type="pres">
      <dgm:prSet presAssocID="{BB064A88-B916-441A-B74F-3A781E1157E5}" presName="sibTrans" presStyleCnt="0"/>
      <dgm:spPr/>
    </dgm:pt>
    <dgm:pt modelId="{536D8DB0-3E6C-4766-BE8A-DD2C97DBBD19}" type="pres">
      <dgm:prSet presAssocID="{5CD4B20F-1B58-4B76-8EE8-925267090A01}" presName="compNode" presStyleCnt="0"/>
      <dgm:spPr/>
    </dgm:pt>
    <dgm:pt modelId="{4DD6DBDE-C93D-4291-AAA0-D3F741968D01}" type="pres">
      <dgm:prSet presAssocID="{5CD4B20F-1B58-4B76-8EE8-925267090A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1DF734C-4782-43F0-AAAD-84D67A5C6277}" type="pres">
      <dgm:prSet presAssocID="{5CD4B20F-1B58-4B76-8EE8-925267090A01}" presName="spaceRect" presStyleCnt="0"/>
      <dgm:spPr/>
    </dgm:pt>
    <dgm:pt modelId="{5A810037-D3C1-418E-8252-1EC3D0454406}" type="pres">
      <dgm:prSet presAssocID="{5CD4B20F-1B58-4B76-8EE8-925267090A01}" presName="textRect" presStyleLbl="revTx" presStyleIdx="1" presStyleCnt="4">
        <dgm:presLayoutVars>
          <dgm:chMax val="1"/>
          <dgm:chPref val="1"/>
        </dgm:presLayoutVars>
      </dgm:prSet>
      <dgm:spPr/>
    </dgm:pt>
    <dgm:pt modelId="{109646AD-DDB0-4601-97B5-942833789C63}" type="pres">
      <dgm:prSet presAssocID="{9E6B0B25-FEBD-42EC-9012-5F53CFF166EF}" presName="sibTrans" presStyleCnt="0"/>
      <dgm:spPr/>
    </dgm:pt>
    <dgm:pt modelId="{19EE31F2-925C-4E2B-86BA-2365227BB202}" type="pres">
      <dgm:prSet presAssocID="{93AF5284-1D7D-41BE-A08F-73516D675B76}" presName="compNode" presStyleCnt="0"/>
      <dgm:spPr/>
    </dgm:pt>
    <dgm:pt modelId="{2A6EF870-E7CB-4583-A56D-006C387ED14B}" type="pres">
      <dgm:prSet presAssocID="{93AF5284-1D7D-41BE-A08F-73516D675B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rglass"/>
        </a:ext>
      </dgm:extLst>
    </dgm:pt>
    <dgm:pt modelId="{7C62D415-8156-4E91-9626-68FACCE141E3}" type="pres">
      <dgm:prSet presAssocID="{93AF5284-1D7D-41BE-A08F-73516D675B76}" presName="spaceRect" presStyleCnt="0"/>
      <dgm:spPr/>
    </dgm:pt>
    <dgm:pt modelId="{D318A7B8-40BF-4F7E-BA46-0114A7909A22}" type="pres">
      <dgm:prSet presAssocID="{93AF5284-1D7D-41BE-A08F-73516D675B76}" presName="textRect" presStyleLbl="revTx" presStyleIdx="2" presStyleCnt="4">
        <dgm:presLayoutVars>
          <dgm:chMax val="1"/>
          <dgm:chPref val="1"/>
        </dgm:presLayoutVars>
      </dgm:prSet>
      <dgm:spPr/>
    </dgm:pt>
    <dgm:pt modelId="{E9A2F95E-C7E7-4A4E-B57B-4D0F42262C87}" type="pres">
      <dgm:prSet presAssocID="{C29A7968-6364-4E10-8B44-288E9BE539E8}" presName="sibTrans" presStyleCnt="0"/>
      <dgm:spPr/>
    </dgm:pt>
    <dgm:pt modelId="{D0D76119-AF45-42B1-BE13-BBE5CEE59BEC}" type="pres">
      <dgm:prSet presAssocID="{A3D71065-5236-493D-9649-9ECB8A6A00C8}" presName="compNode" presStyleCnt="0"/>
      <dgm:spPr/>
    </dgm:pt>
    <dgm:pt modelId="{622B8CD2-4241-47AA-9F6B-190DF512D263}" type="pres">
      <dgm:prSet presAssocID="{A3D71065-5236-493D-9649-9ECB8A6A00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trolley"/>
        </a:ext>
      </dgm:extLst>
    </dgm:pt>
    <dgm:pt modelId="{CF604CAA-9E37-4556-AFF2-B15359DFCF5B}" type="pres">
      <dgm:prSet presAssocID="{A3D71065-5236-493D-9649-9ECB8A6A00C8}" presName="spaceRect" presStyleCnt="0"/>
      <dgm:spPr/>
    </dgm:pt>
    <dgm:pt modelId="{AE1E1C36-F653-44AF-BC29-D0A99068F213}" type="pres">
      <dgm:prSet presAssocID="{A3D71065-5236-493D-9649-9ECB8A6A00C8}" presName="textRect" presStyleLbl="revTx" presStyleIdx="3" presStyleCnt="4">
        <dgm:presLayoutVars>
          <dgm:chMax val="1"/>
          <dgm:chPref val="1"/>
        </dgm:presLayoutVars>
      </dgm:prSet>
      <dgm:spPr/>
    </dgm:pt>
  </dgm:ptLst>
  <dgm:cxnLst>
    <dgm:cxn modelId="{657FED15-861C-4D4D-8BA5-79885A01284B}" type="presOf" srcId="{2BC04EC2-1C1A-4A39-996A-7FDE2ECF00CB}" destId="{CC251B5B-BB9C-45C3-BC22-FEA2ADE24FF9}" srcOrd="0" destOrd="0" presId="urn:microsoft.com/office/officeart/2018/2/layout/IconLabelList"/>
    <dgm:cxn modelId="{7CFD384F-71D6-492A-BF44-04818EFF1047}" srcId="{2BC04EC2-1C1A-4A39-996A-7FDE2ECF00CB}" destId="{A3D71065-5236-493D-9649-9ECB8A6A00C8}" srcOrd="3" destOrd="0" parTransId="{8C8D01A2-1C4E-4153-BB5B-1D9D10C33A58}" sibTransId="{2521685E-C602-4791-8602-86A5BA620409}"/>
    <dgm:cxn modelId="{E54BE95D-C4FC-4ED4-80B4-EE0AAFD5C7A9}" type="presOf" srcId="{5CD4B20F-1B58-4B76-8EE8-925267090A01}" destId="{5A810037-D3C1-418E-8252-1EC3D0454406}" srcOrd="0" destOrd="0" presId="urn:microsoft.com/office/officeart/2018/2/layout/IconLabelList"/>
    <dgm:cxn modelId="{9FB6B760-1E5B-4A3A-9ABA-DAEB5E7A0EC3}" type="presOf" srcId="{93AF5284-1D7D-41BE-A08F-73516D675B76}" destId="{D318A7B8-40BF-4F7E-BA46-0114A7909A22}" srcOrd="0" destOrd="0" presId="urn:microsoft.com/office/officeart/2018/2/layout/IconLabelList"/>
    <dgm:cxn modelId="{A92EFE7D-1167-44A2-86F4-84A8E2A97B74}" type="presOf" srcId="{A3D71065-5236-493D-9649-9ECB8A6A00C8}" destId="{AE1E1C36-F653-44AF-BC29-D0A99068F213}" srcOrd="0" destOrd="0" presId="urn:microsoft.com/office/officeart/2018/2/layout/IconLabelList"/>
    <dgm:cxn modelId="{A8EF3AB0-2B57-4454-91D8-A90AA04AC22B}" srcId="{2BC04EC2-1C1A-4A39-996A-7FDE2ECF00CB}" destId="{93AF5284-1D7D-41BE-A08F-73516D675B76}" srcOrd="2" destOrd="0" parTransId="{2C6675B7-2B10-4877-85DA-EBB781E05156}" sibTransId="{C29A7968-6364-4E10-8B44-288E9BE539E8}"/>
    <dgm:cxn modelId="{6317FFB1-46AB-4230-93AA-2EF2D74F9AC0}" srcId="{2BC04EC2-1C1A-4A39-996A-7FDE2ECF00CB}" destId="{8B5D3119-1F80-4E61-B750-F985D578CFEB}" srcOrd="0" destOrd="0" parTransId="{374DB5F6-0453-498F-8467-4678A35ED636}" sibTransId="{BB064A88-B916-441A-B74F-3A781E1157E5}"/>
    <dgm:cxn modelId="{E2A447CD-157E-4DA4-A46D-0962942EE4FD}" srcId="{2BC04EC2-1C1A-4A39-996A-7FDE2ECF00CB}" destId="{5CD4B20F-1B58-4B76-8EE8-925267090A01}" srcOrd="1" destOrd="0" parTransId="{7ACD6EED-FD19-4D23-8E4C-7D44A5709E07}" sibTransId="{9E6B0B25-FEBD-42EC-9012-5F53CFF166EF}"/>
    <dgm:cxn modelId="{0ED225F7-567F-4113-A34E-A07752BDE716}" type="presOf" srcId="{8B5D3119-1F80-4E61-B750-F985D578CFEB}" destId="{1DCF38EE-B9D0-44CF-9B4B-F63396ECCE24}" srcOrd="0" destOrd="0" presId="urn:microsoft.com/office/officeart/2018/2/layout/IconLabelList"/>
    <dgm:cxn modelId="{1B8DBF48-ADE3-494D-99FA-FE4BB9155614}" type="presParOf" srcId="{CC251B5B-BB9C-45C3-BC22-FEA2ADE24FF9}" destId="{65A814EA-05E2-49E6-9CDB-12326C3EFFAE}" srcOrd="0" destOrd="0" presId="urn:microsoft.com/office/officeart/2018/2/layout/IconLabelList"/>
    <dgm:cxn modelId="{78C264D4-7932-4E19-A67C-B965A66FA7FD}" type="presParOf" srcId="{65A814EA-05E2-49E6-9CDB-12326C3EFFAE}" destId="{CA00B923-1800-4E56-8CD2-68A9C65ADC4E}" srcOrd="0" destOrd="0" presId="urn:microsoft.com/office/officeart/2018/2/layout/IconLabelList"/>
    <dgm:cxn modelId="{BB6A7D19-748B-4DF8-959F-F0DB8646C3EF}" type="presParOf" srcId="{65A814EA-05E2-49E6-9CDB-12326C3EFFAE}" destId="{DFD0A4D5-877E-4016-A40B-0522FF7F178B}" srcOrd="1" destOrd="0" presId="urn:microsoft.com/office/officeart/2018/2/layout/IconLabelList"/>
    <dgm:cxn modelId="{691FFF45-F9A2-4B0E-AAD4-83EBF6CA3ED1}" type="presParOf" srcId="{65A814EA-05E2-49E6-9CDB-12326C3EFFAE}" destId="{1DCF38EE-B9D0-44CF-9B4B-F63396ECCE24}" srcOrd="2" destOrd="0" presId="urn:microsoft.com/office/officeart/2018/2/layout/IconLabelList"/>
    <dgm:cxn modelId="{FE03F1AE-10F7-4992-8E0B-015CD2AF5E94}" type="presParOf" srcId="{CC251B5B-BB9C-45C3-BC22-FEA2ADE24FF9}" destId="{87AB636C-6D4D-4BCB-81B5-A136253572DD}" srcOrd="1" destOrd="0" presId="urn:microsoft.com/office/officeart/2018/2/layout/IconLabelList"/>
    <dgm:cxn modelId="{B904D2E2-14AB-449F-8AE8-1B6DA358E8DB}" type="presParOf" srcId="{CC251B5B-BB9C-45C3-BC22-FEA2ADE24FF9}" destId="{536D8DB0-3E6C-4766-BE8A-DD2C97DBBD19}" srcOrd="2" destOrd="0" presId="urn:microsoft.com/office/officeart/2018/2/layout/IconLabelList"/>
    <dgm:cxn modelId="{1C00F7FA-C080-49E5-A39E-3823C79D931D}" type="presParOf" srcId="{536D8DB0-3E6C-4766-BE8A-DD2C97DBBD19}" destId="{4DD6DBDE-C93D-4291-AAA0-D3F741968D01}" srcOrd="0" destOrd="0" presId="urn:microsoft.com/office/officeart/2018/2/layout/IconLabelList"/>
    <dgm:cxn modelId="{DF989C64-4E8A-4F2D-A22D-DDAD303516C6}" type="presParOf" srcId="{536D8DB0-3E6C-4766-BE8A-DD2C97DBBD19}" destId="{41DF734C-4782-43F0-AAAD-84D67A5C6277}" srcOrd="1" destOrd="0" presId="urn:microsoft.com/office/officeart/2018/2/layout/IconLabelList"/>
    <dgm:cxn modelId="{A3A33BCA-3E18-40FD-A3B3-CA8725653196}" type="presParOf" srcId="{536D8DB0-3E6C-4766-BE8A-DD2C97DBBD19}" destId="{5A810037-D3C1-418E-8252-1EC3D0454406}" srcOrd="2" destOrd="0" presId="urn:microsoft.com/office/officeart/2018/2/layout/IconLabelList"/>
    <dgm:cxn modelId="{53220299-589E-406C-9ACC-0E0B68F7B6B0}" type="presParOf" srcId="{CC251B5B-BB9C-45C3-BC22-FEA2ADE24FF9}" destId="{109646AD-DDB0-4601-97B5-942833789C63}" srcOrd="3" destOrd="0" presId="urn:microsoft.com/office/officeart/2018/2/layout/IconLabelList"/>
    <dgm:cxn modelId="{817701B6-E1A6-49BB-B8E0-6C0D58FCFC51}" type="presParOf" srcId="{CC251B5B-BB9C-45C3-BC22-FEA2ADE24FF9}" destId="{19EE31F2-925C-4E2B-86BA-2365227BB202}" srcOrd="4" destOrd="0" presId="urn:microsoft.com/office/officeart/2018/2/layout/IconLabelList"/>
    <dgm:cxn modelId="{2B34651E-2256-4AB2-BD4D-BA3AD86FE0F2}" type="presParOf" srcId="{19EE31F2-925C-4E2B-86BA-2365227BB202}" destId="{2A6EF870-E7CB-4583-A56D-006C387ED14B}" srcOrd="0" destOrd="0" presId="urn:microsoft.com/office/officeart/2018/2/layout/IconLabelList"/>
    <dgm:cxn modelId="{3311E33A-A071-4A31-8817-1FB2AD3BCC58}" type="presParOf" srcId="{19EE31F2-925C-4E2B-86BA-2365227BB202}" destId="{7C62D415-8156-4E91-9626-68FACCE141E3}" srcOrd="1" destOrd="0" presId="urn:microsoft.com/office/officeart/2018/2/layout/IconLabelList"/>
    <dgm:cxn modelId="{82537055-33BA-46FB-BA99-C359310F7BBE}" type="presParOf" srcId="{19EE31F2-925C-4E2B-86BA-2365227BB202}" destId="{D318A7B8-40BF-4F7E-BA46-0114A7909A22}" srcOrd="2" destOrd="0" presId="urn:microsoft.com/office/officeart/2018/2/layout/IconLabelList"/>
    <dgm:cxn modelId="{5B939956-4A04-46A3-9B3B-88E4D2181ED0}" type="presParOf" srcId="{CC251B5B-BB9C-45C3-BC22-FEA2ADE24FF9}" destId="{E9A2F95E-C7E7-4A4E-B57B-4D0F42262C87}" srcOrd="5" destOrd="0" presId="urn:microsoft.com/office/officeart/2018/2/layout/IconLabelList"/>
    <dgm:cxn modelId="{508E8060-1C07-4096-85F3-965FE32CAF09}" type="presParOf" srcId="{CC251B5B-BB9C-45C3-BC22-FEA2ADE24FF9}" destId="{D0D76119-AF45-42B1-BE13-BBE5CEE59BEC}" srcOrd="6" destOrd="0" presId="urn:microsoft.com/office/officeart/2018/2/layout/IconLabelList"/>
    <dgm:cxn modelId="{EECA4D88-535D-471A-86E5-CED46B6EEF30}" type="presParOf" srcId="{D0D76119-AF45-42B1-BE13-BBE5CEE59BEC}" destId="{622B8CD2-4241-47AA-9F6B-190DF512D263}" srcOrd="0" destOrd="0" presId="urn:microsoft.com/office/officeart/2018/2/layout/IconLabelList"/>
    <dgm:cxn modelId="{FC3A4965-325F-4EF2-997D-15D79647E808}" type="presParOf" srcId="{D0D76119-AF45-42B1-BE13-BBE5CEE59BEC}" destId="{CF604CAA-9E37-4556-AFF2-B15359DFCF5B}" srcOrd="1" destOrd="0" presId="urn:microsoft.com/office/officeart/2018/2/layout/IconLabelList"/>
    <dgm:cxn modelId="{70EED7F0-B779-4B63-95C2-9E4944B3D430}" type="presParOf" srcId="{D0D76119-AF45-42B1-BE13-BBE5CEE59BEC}" destId="{AE1E1C36-F653-44AF-BC29-D0A99068F2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A41A2-900F-44D3-8395-FD301271E3E6}">
      <dsp:nvSpPr>
        <dsp:cNvPr id="0" name=""/>
        <dsp:cNvSpPr/>
      </dsp:nvSpPr>
      <dsp:spPr>
        <a:xfrm>
          <a:off x="293356" y="735719"/>
          <a:ext cx="911425" cy="9114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DCCB7-6E69-4150-B873-67C6CE8C0AE5}">
      <dsp:nvSpPr>
        <dsp:cNvPr id="0" name=""/>
        <dsp:cNvSpPr/>
      </dsp:nvSpPr>
      <dsp:spPr>
        <a:xfrm>
          <a:off x="487594" y="929957"/>
          <a:ext cx="522949" cy="522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9C88C6-0DBC-4B81-BFDB-5C518DCBA662}">
      <dsp:nvSpPr>
        <dsp:cNvPr id="0" name=""/>
        <dsp:cNvSpPr/>
      </dsp:nvSpPr>
      <dsp:spPr>
        <a:xfrm>
          <a:off x="1999" y="1931032"/>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analysis of product details and demand</a:t>
          </a:r>
          <a:endParaRPr lang="en-US" sz="1100" kern="1200"/>
        </a:p>
      </dsp:txBody>
      <dsp:txXfrm>
        <a:off x="1999" y="1931032"/>
        <a:ext cx="1494140" cy="597656"/>
      </dsp:txXfrm>
    </dsp:sp>
    <dsp:sp modelId="{7FEF5F1D-1F13-4C2C-BB1A-06F857E530FC}">
      <dsp:nvSpPr>
        <dsp:cNvPr id="0" name=""/>
        <dsp:cNvSpPr/>
      </dsp:nvSpPr>
      <dsp:spPr>
        <a:xfrm>
          <a:off x="2048971" y="735719"/>
          <a:ext cx="911425" cy="9114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071FC-99B9-491D-93A5-B1B6EDED334D}">
      <dsp:nvSpPr>
        <dsp:cNvPr id="0" name=""/>
        <dsp:cNvSpPr/>
      </dsp:nvSpPr>
      <dsp:spPr>
        <a:xfrm>
          <a:off x="2243210" y="929957"/>
          <a:ext cx="522949" cy="522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F6DDDF-F077-4051-870A-964679DED57D}">
      <dsp:nvSpPr>
        <dsp:cNvPr id="0" name=""/>
        <dsp:cNvSpPr/>
      </dsp:nvSpPr>
      <dsp:spPr>
        <a:xfrm>
          <a:off x="1757614" y="1931032"/>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Calculations</a:t>
          </a:r>
          <a:endParaRPr lang="en-US" sz="1100" kern="1200"/>
        </a:p>
      </dsp:txBody>
      <dsp:txXfrm>
        <a:off x="1757614" y="1931032"/>
        <a:ext cx="1494140" cy="597656"/>
      </dsp:txXfrm>
    </dsp:sp>
    <dsp:sp modelId="{B374085A-9D0D-47DD-8266-38E589D32232}">
      <dsp:nvSpPr>
        <dsp:cNvPr id="0" name=""/>
        <dsp:cNvSpPr/>
      </dsp:nvSpPr>
      <dsp:spPr>
        <a:xfrm>
          <a:off x="3804587" y="735719"/>
          <a:ext cx="911425" cy="9114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CB1B3-9D74-477E-8DC4-4047F2E357AD}">
      <dsp:nvSpPr>
        <dsp:cNvPr id="0" name=""/>
        <dsp:cNvSpPr/>
      </dsp:nvSpPr>
      <dsp:spPr>
        <a:xfrm>
          <a:off x="3998825" y="929957"/>
          <a:ext cx="522949" cy="522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9EB1E-EAA8-429B-BB49-8D2B8AC737D7}">
      <dsp:nvSpPr>
        <dsp:cNvPr id="0" name=""/>
        <dsp:cNvSpPr/>
      </dsp:nvSpPr>
      <dsp:spPr>
        <a:xfrm>
          <a:off x="3513229" y="1931032"/>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picking strategies and storage methods</a:t>
          </a:r>
          <a:endParaRPr lang="en-US" sz="1100" kern="1200"/>
        </a:p>
      </dsp:txBody>
      <dsp:txXfrm>
        <a:off x="3513229" y="1931032"/>
        <a:ext cx="1494140" cy="597656"/>
      </dsp:txXfrm>
    </dsp:sp>
    <dsp:sp modelId="{FB791698-9AB0-43E5-99CB-3DA0F8229629}">
      <dsp:nvSpPr>
        <dsp:cNvPr id="0" name=""/>
        <dsp:cNvSpPr/>
      </dsp:nvSpPr>
      <dsp:spPr>
        <a:xfrm>
          <a:off x="5560202" y="735719"/>
          <a:ext cx="911425" cy="9114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F9FED-6886-4EF8-B356-5E86122CE468}">
      <dsp:nvSpPr>
        <dsp:cNvPr id="0" name=""/>
        <dsp:cNvSpPr/>
      </dsp:nvSpPr>
      <dsp:spPr>
        <a:xfrm>
          <a:off x="5754440" y="929957"/>
          <a:ext cx="522949" cy="522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5EACF1-7793-4D9B-9AEC-FB8F8E299516}">
      <dsp:nvSpPr>
        <dsp:cNvPr id="0" name=""/>
        <dsp:cNvSpPr/>
      </dsp:nvSpPr>
      <dsp:spPr>
        <a:xfrm>
          <a:off x="5268844" y="1931032"/>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Footprint designs and layout of desings</a:t>
          </a:r>
          <a:endParaRPr lang="en-US" sz="1100" kern="1200"/>
        </a:p>
      </dsp:txBody>
      <dsp:txXfrm>
        <a:off x="5268844" y="1931032"/>
        <a:ext cx="1494140" cy="597656"/>
      </dsp:txXfrm>
    </dsp:sp>
    <dsp:sp modelId="{B03D877D-5EB2-4031-930C-43A3A73A099A}">
      <dsp:nvSpPr>
        <dsp:cNvPr id="0" name=""/>
        <dsp:cNvSpPr/>
      </dsp:nvSpPr>
      <dsp:spPr>
        <a:xfrm>
          <a:off x="7315817" y="735719"/>
          <a:ext cx="911425" cy="9114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7C332-18F1-4665-9AA5-726B48642A77}">
      <dsp:nvSpPr>
        <dsp:cNvPr id="0" name=""/>
        <dsp:cNvSpPr/>
      </dsp:nvSpPr>
      <dsp:spPr>
        <a:xfrm>
          <a:off x="7510055" y="929957"/>
          <a:ext cx="522949" cy="522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4E334-1E7D-41A6-9BB6-BE85E4DDBCAA}">
      <dsp:nvSpPr>
        <dsp:cNvPr id="0" name=""/>
        <dsp:cNvSpPr/>
      </dsp:nvSpPr>
      <dsp:spPr>
        <a:xfrm>
          <a:off x="7024460" y="1931032"/>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Calculations of warehouse area</a:t>
          </a:r>
          <a:br>
            <a:rPr lang="en-US" sz="1100" b="0" i="0" kern="1200"/>
          </a:br>
          <a:endParaRPr lang="en-US" sz="1100" kern="1200"/>
        </a:p>
      </dsp:txBody>
      <dsp:txXfrm>
        <a:off x="7024460" y="1931032"/>
        <a:ext cx="1494140" cy="597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0B923-1800-4E56-8CD2-68A9C65ADC4E}">
      <dsp:nvSpPr>
        <dsp:cNvPr id="0" name=""/>
        <dsp:cNvSpPr/>
      </dsp:nvSpPr>
      <dsp:spPr>
        <a:xfrm>
          <a:off x="682800" y="73216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F38EE-B9D0-44CF-9B4B-F63396ECCE24}">
      <dsp:nvSpPr>
        <dsp:cNvPr id="0" name=""/>
        <dsp:cNvSpPr/>
      </dsp:nvSpPr>
      <dsp:spPr>
        <a:xfrm>
          <a:off x="187800" y="18122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Pallets Required Per Month: 34341</a:t>
          </a:r>
          <a:endParaRPr lang="en-US" sz="1800" kern="1200" dirty="0"/>
        </a:p>
      </dsp:txBody>
      <dsp:txXfrm>
        <a:off x="187800" y="1812243"/>
        <a:ext cx="1800000" cy="720000"/>
      </dsp:txXfrm>
    </dsp:sp>
    <dsp:sp modelId="{4DD6DBDE-C93D-4291-AAA0-D3F741968D01}">
      <dsp:nvSpPr>
        <dsp:cNvPr id="0" name=""/>
        <dsp:cNvSpPr/>
      </dsp:nvSpPr>
      <dsp:spPr>
        <a:xfrm>
          <a:off x="2797800" y="73216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10037-D3C1-418E-8252-1EC3D0454406}">
      <dsp:nvSpPr>
        <dsp:cNvPr id="0" name=""/>
        <dsp:cNvSpPr/>
      </dsp:nvSpPr>
      <dsp:spPr>
        <a:xfrm>
          <a:off x="2302800" y="18122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Pallets Required Per Day: 1534</a:t>
          </a:r>
          <a:endParaRPr lang="en-US" sz="1800" kern="1200" dirty="0"/>
        </a:p>
      </dsp:txBody>
      <dsp:txXfrm>
        <a:off x="2302800" y="1812243"/>
        <a:ext cx="1800000" cy="720000"/>
      </dsp:txXfrm>
    </dsp:sp>
    <dsp:sp modelId="{2A6EF870-E7CB-4583-A56D-006C387ED14B}">
      <dsp:nvSpPr>
        <dsp:cNvPr id="0" name=""/>
        <dsp:cNvSpPr/>
      </dsp:nvSpPr>
      <dsp:spPr>
        <a:xfrm>
          <a:off x="4912800" y="73216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18A7B8-40BF-4F7E-BA46-0114A7909A22}">
      <dsp:nvSpPr>
        <dsp:cNvPr id="0" name=""/>
        <dsp:cNvSpPr/>
      </dsp:nvSpPr>
      <dsp:spPr>
        <a:xfrm>
          <a:off x="4417800" y="18122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Pallets Required Per Hour:  72</a:t>
          </a:r>
          <a:endParaRPr lang="en-US" sz="1800" kern="1200" dirty="0"/>
        </a:p>
      </dsp:txBody>
      <dsp:txXfrm>
        <a:off x="4417800" y="1812243"/>
        <a:ext cx="1800000" cy="720000"/>
      </dsp:txXfrm>
    </dsp:sp>
    <dsp:sp modelId="{622B8CD2-4241-47AA-9F6B-190DF512D263}">
      <dsp:nvSpPr>
        <dsp:cNvPr id="0" name=""/>
        <dsp:cNvSpPr/>
      </dsp:nvSpPr>
      <dsp:spPr>
        <a:xfrm>
          <a:off x="7027800" y="73216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E1C36-F653-44AF-BC29-D0A99068F213}">
      <dsp:nvSpPr>
        <dsp:cNvPr id="0" name=""/>
        <dsp:cNvSpPr/>
      </dsp:nvSpPr>
      <dsp:spPr>
        <a:xfrm>
          <a:off x="6532800" y="18122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Upon Checking with the Safety Stock: 38,000</a:t>
          </a:r>
          <a:endParaRPr lang="en-US" sz="1800" kern="1200" dirty="0"/>
        </a:p>
      </dsp:txBody>
      <dsp:txXfrm>
        <a:off x="6532800" y="18122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35328e749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a35328e749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a35328e749_0_1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a35328e749_0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35328e749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35328e749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35328e749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a35328e749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35328e749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35328e749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a35328e749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a35328e749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a35328e749_0_1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a35328e749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3ac3d755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3ac3d755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a3ac3d7550_3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3ac3d7550_3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35328e749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35328e749_0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3ac3d755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3ac3d755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3ac3d7550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a3ac3d7550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3ac3d755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3ac3d755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a3ac3d755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a3ac3d755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a3ac3d7550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a3ac3d7550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662767"/>
            <a:ext cx="8520600" cy="689466"/>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1200"/>
              </a:spcAft>
              <a:buNone/>
            </a:pPr>
            <a:r>
              <a:rPr lang="en" sz="2500" b="1" dirty="0"/>
              <a:t>INTM 542/442, GROUP PROJECT- 3</a:t>
            </a:r>
            <a:endParaRPr sz="2500" b="1" dirty="0"/>
          </a:p>
        </p:txBody>
      </p:sp>
      <p:sp>
        <p:nvSpPr>
          <p:cNvPr id="55" name="Google Shape;55;p13"/>
          <p:cNvSpPr txBox="1">
            <a:spLocks noGrp="1"/>
          </p:cNvSpPr>
          <p:nvPr>
            <p:ph type="subTitle" idx="1"/>
          </p:nvPr>
        </p:nvSpPr>
        <p:spPr>
          <a:xfrm>
            <a:off x="419750" y="2926750"/>
            <a:ext cx="8520600" cy="2161500"/>
          </a:xfrm>
          <a:prstGeom prst="rect">
            <a:avLst/>
          </a:prstGeom>
        </p:spPr>
        <p:txBody>
          <a:bodyPr spcFirstLastPara="1" wrap="square" lIns="91425" tIns="91425" rIns="91425" bIns="91425" anchor="t" anchorCtr="0">
            <a:normAutofit/>
          </a:bodyPr>
          <a:lstStyle/>
          <a:p>
            <a:pPr marL="0" lvl="0" indent="0" algn="ctr" rtl="0">
              <a:spcBef>
                <a:spcPts val="1000"/>
              </a:spcBef>
              <a:spcAft>
                <a:spcPts val="0"/>
              </a:spcAft>
              <a:buClr>
                <a:schemeClr val="dk1"/>
              </a:buClr>
              <a:buSzPct val="78571"/>
              <a:buFont typeface="Arial"/>
              <a:buNone/>
            </a:pPr>
            <a:r>
              <a:rPr lang="en" sz="1400" dirty="0">
                <a:solidFill>
                  <a:schemeClr val="dk1"/>
                </a:solidFill>
                <a:latin typeface="Times New Roman"/>
                <a:ea typeface="Times New Roman"/>
                <a:cs typeface="Times New Roman"/>
                <a:sym typeface="Times New Roman"/>
              </a:rPr>
              <a:t>	</a:t>
            </a:r>
            <a:endParaRPr dirty="0"/>
          </a:p>
        </p:txBody>
      </p:sp>
      <p:pic>
        <p:nvPicPr>
          <p:cNvPr id="4" name="Picture 3">
            <a:extLst>
              <a:ext uri="{FF2B5EF4-FFF2-40B4-BE49-F238E27FC236}">
                <a16:creationId xmlns:a16="http://schemas.microsoft.com/office/drawing/2014/main" id="{3A5DADA5-FB20-958D-DCDF-8F88E2DD63EF}"/>
              </a:ext>
            </a:extLst>
          </p:cNvPr>
          <p:cNvPicPr>
            <a:picLocks noChangeAspect="1"/>
          </p:cNvPicPr>
          <p:nvPr/>
        </p:nvPicPr>
        <p:blipFill>
          <a:blip r:embed="rId3"/>
          <a:stretch>
            <a:fillRect/>
          </a:stretch>
        </p:blipFill>
        <p:spPr>
          <a:xfrm>
            <a:off x="2362200" y="186117"/>
            <a:ext cx="4419600" cy="3314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PALLET REQUIREMENTS	</a:t>
            </a:r>
          </a:p>
        </p:txBody>
      </p:sp>
      <mc:AlternateContent xmlns:mc="http://schemas.openxmlformats.org/markup-compatibility/2006" xmlns:a14="http://schemas.microsoft.com/office/drawing/2010/main">
        <mc:Choice Requires="a14">
          <p:sp>
            <p:nvSpPr>
              <p:cNvPr id="192" name="Google Shape;19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20000"/>
                  </a:lnSpc>
                  <a:spcBef>
                    <a:spcPts val="60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Carton Size:</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20” x 16” x12” </a:t>
                </a:r>
              </a:p>
              <a:p>
                <a:pPr marL="457200" lvl="0" indent="-304800" algn="l" rtl="0">
                  <a:spcBef>
                    <a:spcPts val="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Pallet size: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48” x 40”</a:t>
                </a:r>
              </a:p>
              <a:p>
                <a:pPr marL="457200" lvl="0" indent="-304800" algn="l" rtl="0">
                  <a:spcBef>
                    <a:spcPts val="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Cartons per Pallet:</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22</a:t>
                </a:r>
              </a:p>
              <a:p>
                <a:pPr marL="457200" lvl="0" indent="-304800" algn="l" rtl="0">
                  <a:spcBef>
                    <a:spcPts val="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Safety Stock for Category A:</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10%</a:t>
                </a:r>
              </a:p>
              <a:p>
                <a:pPr marL="457200" lvl="0" indent="-304800" algn="l" rtl="0">
                  <a:spcBef>
                    <a:spcPts val="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Safety Stock for Category B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20%</a:t>
                </a:r>
              </a:p>
              <a:p>
                <a:pPr marL="457200" lvl="0" indent="-304800" algn="l" rtl="0">
                  <a:spcBef>
                    <a:spcPts val="0"/>
                  </a:spcBef>
                  <a:spcAft>
                    <a:spcPts val="0"/>
                  </a:spcAft>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Safety Stock for Category C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:30%</a:t>
                </a:r>
              </a:p>
              <a:p>
                <a:pPr indent="-304800">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No of items that can fit in carton box</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 </a:t>
                </a:r>
                <a14:m>
                  <m:oMath xmlns:m="http://schemas.openxmlformats.org/officeDocument/2006/math">
                    <m:f>
                      <m:fPr>
                        <m:ctrlPr>
                          <a:rPr lang="en-US" sz="1200" i="1">
                            <a:solidFill>
                              <a:schemeClr val="dk1"/>
                            </a:solidFill>
                            <a:latin typeface="Cambria Math" panose="02040503050406030204" pitchFamily="18" charset="0"/>
                            <a:ea typeface="Times New Roman"/>
                            <a:cs typeface="Arial" panose="020B0604020202020204" pitchFamily="34" charset="0"/>
                            <a:sym typeface="Times New Roman"/>
                          </a:rPr>
                        </m:ctrlPr>
                      </m:fPr>
                      <m:num>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Carton</m:t>
                        </m:r>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box</m:t>
                        </m:r>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Volume</m:t>
                        </m:r>
                        <m:r>
                          <m:rPr>
                            <m:nor/>
                          </m:rPr>
                          <a:rPr lang="en-US" sz="1200" dirty="0" smtClean="0">
                            <a:solidFill>
                              <a:schemeClr val="dk1"/>
                            </a:solidFill>
                            <a:latin typeface="Arial" panose="020B0604020202020204" pitchFamily="34" charset="0"/>
                            <a:ea typeface="Times New Roman"/>
                            <a:cs typeface="Arial" panose="020B0604020202020204" pitchFamily="34" charset="0"/>
                            <a:sym typeface="Times New Roman"/>
                          </a:rPr>
                          <m:t> </m:t>
                        </m:r>
                      </m:num>
                      <m:den>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carton</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per</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pallet</m:t>
                        </m:r>
                        <m:r>
                          <m:rPr>
                            <m:nor/>
                          </m:rPr>
                          <a:rPr lang="en-US" sz="1200" b="0" i="0" dirty="0" smtClean="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den>
                    </m:f>
                  </m:oMath>
                </a14:m>
                <a:endParaRPr lang="ar-AE" sz="1200" dirty="0">
                  <a:solidFill>
                    <a:schemeClr val="dk1"/>
                  </a:solidFill>
                  <a:latin typeface="Arial" panose="020B0604020202020204" pitchFamily="34" charset="0"/>
                  <a:ea typeface="Times New Roman"/>
                  <a:cs typeface="Arial" panose="020B0604020202020204" pitchFamily="34" charset="0"/>
                </a:endParaRPr>
              </a:p>
              <a:p>
                <a:pPr indent="-304800">
                  <a:buClr>
                    <a:schemeClr val="dk1"/>
                  </a:buClr>
                  <a:buSzPts val="1200"/>
                  <a:buFont typeface="Arial" panose="020B0604020202020204" pitchFamily="34" charset="0"/>
                  <a:buChar char="•"/>
                </a:pPr>
                <a:endParaRPr lang="ar-AE" sz="1200" dirty="0">
                  <a:solidFill>
                    <a:schemeClr val="dk1"/>
                  </a:solidFill>
                  <a:latin typeface="Arial" panose="020B0604020202020204" pitchFamily="34" charset="0"/>
                  <a:ea typeface="Times New Roman"/>
                  <a:cs typeface="Arial" panose="020B0604020202020204" pitchFamily="34" charset="0"/>
                  <a:sym typeface="Times New Roman"/>
                </a:endParaRPr>
              </a:p>
              <a:p>
                <a:pPr lvl="0" indent="-304800">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No of pallets required monthly</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  </a:t>
                </a:r>
                <a14:m>
                  <m:oMath xmlns:m="http://schemas.openxmlformats.org/officeDocument/2006/math">
                    <m:f>
                      <m:fPr>
                        <m:ctrlPr>
                          <a:rPr lang="en-US" sz="1200" i="1">
                            <a:solidFill>
                              <a:schemeClr val="dk1"/>
                            </a:solidFill>
                            <a:latin typeface="Cambria Math" panose="02040503050406030204" pitchFamily="18" charset="0"/>
                            <a:ea typeface="Times New Roman"/>
                            <a:cs typeface="Arial" panose="020B0604020202020204" pitchFamily="34" charset="0"/>
                            <a:sym typeface="Times New Roman"/>
                          </a:rPr>
                        </m:ctrlPr>
                      </m:fPr>
                      <m:num>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Items</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that</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sell</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at</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units</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per</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month</m:t>
                        </m:r>
                      </m:num>
                      <m:den>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carton</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per</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pallet</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den>
                    </m:f>
                  </m:oMath>
                </a14:m>
                <a:endParaRPr lang="en-US" sz="1200" dirty="0">
                  <a:solidFill>
                    <a:schemeClr val="dk1"/>
                  </a:solidFill>
                  <a:latin typeface="Arial" panose="020B0604020202020204" pitchFamily="34" charset="0"/>
                  <a:ea typeface="Times New Roman"/>
                  <a:cs typeface="Arial" panose="020B0604020202020204" pitchFamily="34" charset="0"/>
                  <a:sym typeface="Times New Roman"/>
                </a:endParaRPr>
              </a:p>
              <a:p>
                <a:pPr lvl="0" indent="-304800">
                  <a:buClr>
                    <a:schemeClr val="dk1"/>
                  </a:buClr>
                  <a:buSzPts val="1200"/>
                  <a:buFont typeface="Arial" panose="020B0604020202020204" pitchFamily="34" charset="0"/>
                  <a:buChar char="•"/>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Pallets for a single day</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 </a:t>
                </a:r>
                <a14:m>
                  <m:oMath xmlns:m="http://schemas.openxmlformats.org/officeDocument/2006/math">
                    <m:f>
                      <m:fPr>
                        <m:ctrlPr>
                          <a:rPr lang="en-US" sz="1200" i="1" smtClean="0">
                            <a:solidFill>
                              <a:schemeClr val="dk1"/>
                            </a:solidFill>
                            <a:latin typeface="Cambria Math" panose="02040503050406030204" pitchFamily="18" charset="0"/>
                            <a:cs typeface="Arial" panose="020B0604020202020204" pitchFamily="34" charset="0"/>
                            <a:sym typeface="Times New Roman"/>
                          </a:rPr>
                        </m:ctrlPr>
                      </m:fPr>
                      <m:num>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no</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of</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pallets</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required</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per</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 </m:t>
                        </m:r>
                        <m:r>
                          <m:rPr>
                            <m:nor/>
                          </m:rPr>
                          <a:rPr lang="en-US" sz="1200" dirty="0">
                            <a:solidFill>
                              <a:schemeClr val="dk1"/>
                            </a:solidFill>
                            <a:latin typeface="Arial" panose="020B0604020202020204" pitchFamily="34" charset="0"/>
                            <a:ea typeface="Times New Roman"/>
                            <a:cs typeface="Arial" panose="020B0604020202020204" pitchFamily="34" charset="0"/>
                            <a:sym typeface="Times New Roman"/>
                          </a:rPr>
                          <m:t>month</m:t>
                        </m:r>
                      </m:num>
                      <m:den>
                        <m:r>
                          <a:rPr lang="en-US" sz="1200" b="0" i="1" smtClean="0">
                            <a:solidFill>
                              <a:schemeClr val="dk1"/>
                            </a:solidFill>
                            <a:latin typeface="Cambria Math" panose="02040503050406030204" pitchFamily="18" charset="0"/>
                            <a:cs typeface="Arial" panose="020B0604020202020204" pitchFamily="34" charset="0"/>
                            <a:sym typeface="Times New Roman"/>
                          </a:rPr>
                          <m:t>30</m:t>
                        </m:r>
                      </m:den>
                    </m:f>
                  </m:oMath>
                </a14:m>
                <a:endParaRPr sz="1200" dirty="0">
                  <a:solidFill>
                    <a:schemeClr val="dk1"/>
                  </a:solidFill>
                  <a:latin typeface="Arial" panose="020B0604020202020204" pitchFamily="34" charset="0"/>
                  <a:ea typeface="Times New Roman"/>
                  <a:cs typeface="Arial" panose="020B0604020202020204" pitchFamily="34" charset="0"/>
                  <a:sym typeface="Times New Roman"/>
                </a:endParaRPr>
              </a:p>
            </p:txBody>
          </p:sp>
        </mc:Choice>
        <mc:Fallback xmlns="">
          <p:sp>
            <p:nvSpPr>
              <p:cNvPr id="192" name="Google Shape;192;p22"/>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DEMAND FOR EACH CATEGORY OF PRODUCT</a:t>
            </a:r>
          </a:p>
        </p:txBody>
      </p:sp>
      <p:graphicFrame>
        <p:nvGraphicFramePr>
          <p:cNvPr id="2" name="Table 1">
            <a:extLst>
              <a:ext uri="{FF2B5EF4-FFF2-40B4-BE49-F238E27FC236}">
                <a16:creationId xmlns:a16="http://schemas.microsoft.com/office/drawing/2014/main" id="{008E833A-64EF-F1A7-5725-A688BDC484CB}"/>
              </a:ext>
            </a:extLst>
          </p:cNvPr>
          <p:cNvGraphicFramePr>
            <a:graphicFrameLocks noGrp="1"/>
          </p:cNvGraphicFramePr>
          <p:nvPr>
            <p:extLst>
              <p:ext uri="{D42A27DB-BD31-4B8C-83A1-F6EECF244321}">
                <p14:modId xmlns:p14="http://schemas.microsoft.com/office/powerpoint/2010/main" val="289404677"/>
              </p:ext>
            </p:extLst>
          </p:nvPr>
        </p:nvGraphicFramePr>
        <p:xfrm>
          <a:off x="952500" y="1657557"/>
          <a:ext cx="7239000" cy="1483360"/>
        </p:xfrm>
        <a:graphic>
          <a:graphicData uri="http://schemas.openxmlformats.org/drawingml/2006/table">
            <a:tbl>
              <a:tblPr firstRow="1" bandRow="1">
                <a:tableStyleId>{69012ECD-51FC-41F1-AA8D-1B2483CD663E}</a:tableStyleId>
              </a:tblPr>
              <a:tblGrid>
                <a:gridCol w="1809750">
                  <a:extLst>
                    <a:ext uri="{9D8B030D-6E8A-4147-A177-3AD203B41FA5}">
                      <a16:colId xmlns:a16="http://schemas.microsoft.com/office/drawing/2014/main" val="3063202787"/>
                    </a:ext>
                  </a:extLst>
                </a:gridCol>
                <a:gridCol w="1809750">
                  <a:extLst>
                    <a:ext uri="{9D8B030D-6E8A-4147-A177-3AD203B41FA5}">
                      <a16:colId xmlns:a16="http://schemas.microsoft.com/office/drawing/2014/main" val="2117945082"/>
                    </a:ext>
                  </a:extLst>
                </a:gridCol>
                <a:gridCol w="1809750">
                  <a:extLst>
                    <a:ext uri="{9D8B030D-6E8A-4147-A177-3AD203B41FA5}">
                      <a16:colId xmlns:a16="http://schemas.microsoft.com/office/drawing/2014/main" val="3309813187"/>
                    </a:ext>
                  </a:extLst>
                </a:gridCol>
                <a:gridCol w="1809750">
                  <a:extLst>
                    <a:ext uri="{9D8B030D-6E8A-4147-A177-3AD203B41FA5}">
                      <a16:colId xmlns:a16="http://schemas.microsoft.com/office/drawing/2014/main" val="3490838507"/>
                    </a:ext>
                  </a:extLst>
                </a:gridCol>
              </a:tblGrid>
              <a:tr h="370840">
                <a:tc>
                  <a:txBody>
                    <a:bodyPr/>
                    <a:lstStyle/>
                    <a:p>
                      <a:pPr marL="0" marR="0" lvl="0" indent="0" algn="ctr" rtl="0">
                        <a:spcBef>
                          <a:spcPts val="0"/>
                        </a:spcBef>
                        <a:spcAft>
                          <a:spcPts val="0"/>
                        </a:spcAft>
                        <a:buNone/>
                      </a:pPr>
                      <a:r>
                        <a:rPr lang="en" sz="1200" b="1" u="none" strike="noStrike" cap="none" dirty="0">
                          <a:solidFill>
                            <a:schemeClr val="bg1"/>
                          </a:solidFill>
                          <a:sym typeface="Times New Roman"/>
                        </a:rPr>
                        <a:t>Category</a:t>
                      </a:r>
                      <a:endParaRPr sz="1200" b="1" i="0" u="none" strike="noStrike" cap="none"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1200" b="1" u="none" strike="noStrike" cap="none" dirty="0">
                          <a:solidFill>
                            <a:schemeClr val="bg1"/>
                          </a:solidFill>
                          <a:sym typeface="Times New Roman"/>
                        </a:rPr>
                        <a:t>Demand per Month</a:t>
                      </a:r>
                      <a:endParaRPr sz="1200" b="1" i="0" u="none" strike="noStrike" cap="none"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1200" b="1" u="none" strike="noStrike" cap="none" dirty="0">
                          <a:solidFill>
                            <a:schemeClr val="bg1"/>
                          </a:solidFill>
                          <a:sym typeface="Times New Roman"/>
                        </a:rPr>
                        <a:t>Demand Per Day</a:t>
                      </a:r>
                      <a:endParaRPr sz="1200" b="1" i="0" u="none" strike="noStrike" cap="none"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1200" b="1" u="none" strike="noStrike" cap="none" dirty="0">
                          <a:solidFill>
                            <a:schemeClr val="bg1"/>
                          </a:solidFill>
                          <a:sym typeface="Times New Roman"/>
                        </a:rPr>
                        <a:t>Demand For 1.5 Day</a:t>
                      </a:r>
                      <a:endParaRPr sz="1200" b="1" i="0" u="none" strike="noStrike" cap="none"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9589960"/>
                  </a:ext>
                </a:extLst>
              </a:tr>
              <a:tr h="370840">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 sz="1400" b="0" u="none" strike="noStrike" cap="none" dirty="0">
                          <a:solidFill>
                            <a:schemeClr val="dk1"/>
                          </a:solidFill>
                          <a:sym typeface="Times New Roman"/>
                        </a:rPr>
                        <a:t>166,666.65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5291072"/>
                  </a:ext>
                </a:extLst>
              </a:tr>
              <a:tr h="370840">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75,000.00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8682969"/>
                  </a:ext>
                </a:extLst>
              </a:tr>
              <a:tr h="370840">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16,666.00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24,999.00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18743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500" dirty="0"/>
              <a:t>PALLET REQUIREMENT</a:t>
            </a:r>
          </a:p>
        </p:txBody>
      </p:sp>
      <p:graphicFrame>
        <p:nvGraphicFramePr>
          <p:cNvPr id="211" name="Google Shape;207;p24">
            <a:extLst>
              <a:ext uri="{FF2B5EF4-FFF2-40B4-BE49-F238E27FC236}">
                <a16:creationId xmlns:a16="http://schemas.microsoft.com/office/drawing/2014/main" id="{D962DB8B-AB14-88FF-CF92-CF3F20C4ECBB}"/>
              </a:ext>
            </a:extLst>
          </p:cNvPr>
          <p:cNvGraphicFramePr/>
          <p:nvPr>
            <p:extLst>
              <p:ext uri="{D42A27DB-BD31-4B8C-83A1-F6EECF244321}">
                <p14:modId xmlns:p14="http://schemas.microsoft.com/office/powerpoint/2010/main" val="4281427884"/>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500" dirty="0">
                <a:latin typeface="Arial" panose="020B0604020202020204" pitchFamily="34" charset="0"/>
                <a:cs typeface="Arial" panose="020B0604020202020204" pitchFamily="34" charset="0"/>
              </a:rPr>
              <a:t>RECEIVING AREA</a:t>
            </a:r>
          </a:p>
        </p:txBody>
      </p:sp>
      <p:sp>
        <p:nvSpPr>
          <p:cNvPr id="213" name="Google Shape;21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latin typeface="Arial" panose="020B0604020202020204" pitchFamily="34" charset="0"/>
              <a:cs typeface="Arial" panose="020B0604020202020204" pitchFamily="34" charset="0"/>
            </a:endParaRPr>
          </a:p>
          <a:p>
            <a:pPr marL="457200" lvl="0" indent="-304800" algn="l" rtl="0">
              <a:lnSpc>
                <a:spcPct val="120000"/>
              </a:lnSpc>
              <a:spcBef>
                <a:spcPts val="120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receiving area of the warehouse has a requirement of total 1149 pallets to accommodate the daily demand of 20 products.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04800" algn="l" rtl="0">
              <a:lnSpc>
                <a:spcPct val="120000"/>
              </a:lnSpc>
              <a:spcBef>
                <a:spcPts val="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Taking the Safety Stock into consideration, we require a total of 1534 pallets in total per day.</a:t>
            </a:r>
            <a:endParaRPr dirty="0">
              <a:latin typeface="Arial" panose="020B0604020202020204" pitchFamily="34" charset="0"/>
              <a:cs typeface="Arial" panose="020B0604020202020204" pitchFamily="34" charset="0"/>
            </a:endParaRPr>
          </a:p>
          <a:p>
            <a:pPr marL="0" lvl="0" indent="0" algn="l" rtl="0">
              <a:spcBef>
                <a:spcPts val="0"/>
              </a:spcBef>
              <a:spcAft>
                <a:spcPts val="1200"/>
              </a:spcAft>
              <a:buNone/>
            </a:pPr>
            <a:endParaRPr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709BB35-E826-CF55-1AD1-D987090E7574}"/>
              </a:ext>
            </a:extLst>
          </p:cNvPr>
          <p:cNvGraphicFramePr>
            <a:graphicFrameLocks noGrp="1"/>
          </p:cNvGraphicFramePr>
          <p:nvPr>
            <p:extLst>
              <p:ext uri="{D42A27DB-BD31-4B8C-83A1-F6EECF244321}">
                <p14:modId xmlns:p14="http://schemas.microsoft.com/office/powerpoint/2010/main" val="111877903"/>
              </p:ext>
            </p:extLst>
          </p:nvPr>
        </p:nvGraphicFramePr>
        <p:xfrm>
          <a:off x="1051248" y="1152475"/>
          <a:ext cx="7041504" cy="1483360"/>
        </p:xfrm>
        <a:graphic>
          <a:graphicData uri="http://schemas.openxmlformats.org/drawingml/2006/table">
            <a:tbl>
              <a:tblPr firstRow="1" bandRow="1">
                <a:tableStyleId>{69012ECD-51FC-41F1-AA8D-1B2483CD663E}</a:tableStyleId>
              </a:tblPr>
              <a:tblGrid>
                <a:gridCol w="1760376">
                  <a:extLst>
                    <a:ext uri="{9D8B030D-6E8A-4147-A177-3AD203B41FA5}">
                      <a16:colId xmlns:a16="http://schemas.microsoft.com/office/drawing/2014/main" val="704944348"/>
                    </a:ext>
                  </a:extLst>
                </a:gridCol>
                <a:gridCol w="1760376">
                  <a:extLst>
                    <a:ext uri="{9D8B030D-6E8A-4147-A177-3AD203B41FA5}">
                      <a16:colId xmlns:a16="http://schemas.microsoft.com/office/drawing/2014/main" val="1022936276"/>
                    </a:ext>
                  </a:extLst>
                </a:gridCol>
                <a:gridCol w="1760376">
                  <a:extLst>
                    <a:ext uri="{9D8B030D-6E8A-4147-A177-3AD203B41FA5}">
                      <a16:colId xmlns:a16="http://schemas.microsoft.com/office/drawing/2014/main" val="3767517415"/>
                    </a:ext>
                  </a:extLst>
                </a:gridCol>
                <a:gridCol w="1760376">
                  <a:extLst>
                    <a:ext uri="{9D8B030D-6E8A-4147-A177-3AD203B41FA5}">
                      <a16:colId xmlns:a16="http://schemas.microsoft.com/office/drawing/2014/main" val="2309653151"/>
                    </a:ext>
                  </a:extLst>
                </a:gridCol>
              </a:tblGrid>
              <a:tr h="370840">
                <a:tc>
                  <a:txBody>
                    <a:bodyPr/>
                    <a:lstStyle/>
                    <a:p>
                      <a:r>
                        <a:rPr lang="en-US"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Monthly 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Daily 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Pallets/Day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6721903"/>
                  </a:ext>
                </a:extLst>
              </a:tr>
              <a:tr h="370840">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166,666.65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4820735"/>
                  </a:ext>
                </a:extLst>
              </a:tr>
              <a:tr h="370840">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50,000.00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703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6369747"/>
                  </a:ext>
                </a:extLst>
              </a:tr>
              <a:tr h="370840">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16,666.00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67799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SORTATION AREA &amp; BULK STORAGE AREA</a:t>
            </a:r>
          </a:p>
        </p:txBody>
      </p:sp>
      <p:sp>
        <p:nvSpPr>
          <p:cNvPr id="220" name="Google Shape;22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120000"/>
              </a:lnSpc>
              <a:spcBef>
                <a:spcPts val="600"/>
              </a:spcBef>
              <a:spcAft>
                <a:spcPts val="0"/>
              </a:spcAft>
              <a:buClr>
                <a:schemeClr val="dk1"/>
              </a:buClr>
              <a:buSzPts val="1100"/>
              <a:buFont typeface="Arial"/>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Sortation Area:</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600"/>
              </a:spcBef>
              <a:spcAft>
                <a:spcPts val="0"/>
              </a:spcAft>
              <a:buClr>
                <a:schemeClr val="dk1"/>
              </a:buClr>
              <a:buSzPts val="1100"/>
              <a:buFont typeface="Arial"/>
              <a:buNone/>
            </a:pPr>
            <a:r>
              <a:rPr lang="en" sz="1200" dirty="0">
                <a:solidFill>
                  <a:schemeClr val="dk1"/>
                </a:solidFill>
                <a:latin typeface="Arial" panose="020B0604020202020204" pitchFamily="34" charset="0"/>
                <a:ea typeface="Times New Roman"/>
                <a:cs typeface="Arial" panose="020B0604020202020204" pitchFamily="34" charset="0"/>
                <a:sym typeface="Times New Roman"/>
              </a:rPr>
              <a:t>For the Sortation Area, we need to consider the following </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0" indent="-304800" algn="l" rtl="0">
              <a:lnSpc>
                <a:spcPct val="120000"/>
              </a:lnSpc>
              <a:spcBef>
                <a:spcPts val="60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Number of Shifts= 2</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0" indent="-304800" algn="l" rtl="0">
              <a:lnSpc>
                <a:spcPct val="120000"/>
              </a:lnSpc>
              <a:spcBef>
                <a:spcPts val="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Duration For each shift = 8 </a:t>
            </a:r>
            <a:r>
              <a:rPr lang="en" sz="1200" dirty="0" err="1">
                <a:solidFill>
                  <a:schemeClr val="dk1"/>
                </a:solidFill>
                <a:latin typeface="Arial" panose="020B0604020202020204" pitchFamily="34" charset="0"/>
                <a:ea typeface="Times New Roman"/>
                <a:cs typeface="Arial" panose="020B0604020202020204" pitchFamily="34" charset="0"/>
                <a:sym typeface="Times New Roman"/>
              </a:rPr>
              <a:t>hrs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0" indent="-304800" algn="l" rtl="0">
              <a:lnSpc>
                <a:spcPct val="120000"/>
              </a:lnSpc>
              <a:spcBef>
                <a:spcPts val="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Total Working hours per day = 2x8 =16</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0" indent="-304800" algn="l" rtl="0">
              <a:lnSpc>
                <a:spcPct val="120000"/>
              </a:lnSpc>
              <a:spcBef>
                <a:spcPts val="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Pallets per hour = Daily Pallets 16</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600"/>
              </a:spcBef>
              <a:spcAft>
                <a:spcPts val="0"/>
              </a:spcAft>
              <a:buNone/>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600"/>
              </a:spcBef>
              <a:spcAft>
                <a:spcPts val="0"/>
              </a:spcAft>
              <a:buNone/>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Sortation Area is calculated on the number of operation hours each day per employee and which is summed to 72 palettes. For all the products that require less than 1 pallet, we adjust them in the safety stock requirement as the pallets will change often.</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600"/>
              </a:spcBef>
              <a:spcAft>
                <a:spcPts val="0"/>
              </a:spcAft>
              <a:buNone/>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04800" algn="l" rtl="0">
              <a:lnSpc>
                <a:spcPct val="120000"/>
              </a:lnSpc>
              <a:spcBef>
                <a:spcPts val="600"/>
              </a:spcBef>
              <a:spcAft>
                <a:spcPts val="0"/>
              </a:spcAft>
              <a:buClr>
                <a:schemeClr val="dk1"/>
              </a:buClr>
              <a:buSzPts val="1200"/>
              <a:buFont typeface="Times New Roman"/>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Bulk Storage area is designed to hold each product for one month, for which we require 34341 pallets per month, which has a utilization factor of 80% in the warehouse.</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600"/>
              </a:spcBef>
              <a:spcAft>
                <a:spcPts val="0"/>
              </a:spcAft>
              <a:buNone/>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SHIPPING AREA</a:t>
            </a:r>
          </a:p>
        </p:txBody>
      </p:sp>
      <p:sp>
        <p:nvSpPr>
          <p:cNvPr id="226" name="Google Shape;22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latin typeface="Arial" panose="020B0604020202020204" pitchFamily="34" charset="0"/>
              <a:cs typeface="Arial" panose="020B0604020202020204" pitchFamily="34" charset="0"/>
            </a:endParaRPr>
          </a:p>
          <a:p>
            <a:pPr marL="0" lvl="0" indent="0" algn="l" rtl="0">
              <a:lnSpc>
                <a:spcPct val="120000"/>
              </a:lnSpc>
              <a:spcBef>
                <a:spcPts val="1200"/>
              </a:spcBef>
              <a:spcAft>
                <a:spcPts val="0"/>
              </a:spcAft>
              <a:buClr>
                <a:schemeClr val="dk1"/>
              </a:buClr>
              <a:buSzPts val="1100"/>
              <a:buFont typeface="Arial"/>
              <a:buNone/>
            </a:pPr>
            <a:endParaRPr lang="en"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1200"/>
              </a:spcBef>
              <a:spcAft>
                <a:spcPts val="0"/>
              </a:spcAft>
              <a:buClr>
                <a:schemeClr val="dk1"/>
              </a:buClr>
              <a:buSzPts val="1100"/>
              <a:buFont typeface="Arial"/>
              <a:buNone/>
            </a:pPr>
            <a:endParaRPr lang="en"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lnSpc>
                <a:spcPct val="120000"/>
              </a:lnSpc>
              <a:spcBef>
                <a:spcPts val="1200"/>
              </a:spcBef>
              <a:spcAft>
                <a:spcPts val="0"/>
              </a:spcAft>
              <a:buClr>
                <a:schemeClr val="dk1"/>
              </a:buClr>
              <a:buSzPts val="1100"/>
              <a:buFont typeface="Arial"/>
              <a:buNone/>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shipping area in the warehouse should be capable of holding the products for at most 1.5 days. We need to have 2502 pallets in the warehouse to satisfy the needs. Considering the safety stock of each product category, the total number of pallets required in the warehouse is 3084.</a:t>
            </a:r>
            <a:endParaRPr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15B776A1-CC29-7F57-660D-19B9F6F8CD01}"/>
              </a:ext>
            </a:extLst>
          </p:cNvPr>
          <p:cNvGraphicFramePr>
            <a:graphicFrameLocks noGrp="1"/>
          </p:cNvGraphicFramePr>
          <p:nvPr>
            <p:extLst>
              <p:ext uri="{D42A27DB-BD31-4B8C-83A1-F6EECF244321}">
                <p14:modId xmlns:p14="http://schemas.microsoft.com/office/powerpoint/2010/main" val="1301822326"/>
              </p:ext>
            </p:extLst>
          </p:nvPr>
        </p:nvGraphicFramePr>
        <p:xfrm>
          <a:off x="723122" y="1386970"/>
          <a:ext cx="7697755" cy="1630680"/>
        </p:xfrm>
        <a:graphic>
          <a:graphicData uri="http://schemas.openxmlformats.org/drawingml/2006/table">
            <a:tbl>
              <a:tblPr firstRow="1" bandRow="1">
                <a:tableStyleId>{69012ECD-51FC-41F1-AA8D-1B2483CD663E}</a:tableStyleId>
              </a:tblPr>
              <a:tblGrid>
                <a:gridCol w="1539551">
                  <a:extLst>
                    <a:ext uri="{9D8B030D-6E8A-4147-A177-3AD203B41FA5}">
                      <a16:colId xmlns:a16="http://schemas.microsoft.com/office/drawing/2014/main" val="2029753338"/>
                    </a:ext>
                  </a:extLst>
                </a:gridCol>
                <a:gridCol w="1539551">
                  <a:extLst>
                    <a:ext uri="{9D8B030D-6E8A-4147-A177-3AD203B41FA5}">
                      <a16:colId xmlns:a16="http://schemas.microsoft.com/office/drawing/2014/main" val="3228108039"/>
                    </a:ext>
                  </a:extLst>
                </a:gridCol>
                <a:gridCol w="1539551">
                  <a:extLst>
                    <a:ext uri="{9D8B030D-6E8A-4147-A177-3AD203B41FA5}">
                      <a16:colId xmlns:a16="http://schemas.microsoft.com/office/drawing/2014/main" val="3313153759"/>
                    </a:ext>
                  </a:extLst>
                </a:gridCol>
                <a:gridCol w="1539551">
                  <a:extLst>
                    <a:ext uri="{9D8B030D-6E8A-4147-A177-3AD203B41FA5}">
                      <a16:colId xmlns:a16="http://schemas.microsoft.com/office/drawing/2014/main" val="2235494643"/>
                    </a:ext>
                  </a:extLst>
                </a:gridCol>
                <a:gridCol w="1539551">
                  <a:extLst>
                    <a:ext uri="{9D8B030D-6E8A-4147-A177-3AD203B41FA5}">
                      <a16:colId xmlns:a16="http://schemas.microsoft.com/office/drawing/2014/main" val="3658837336"/>
                    </a:ext>
                  </a:extLst>
                </a:gridCol>
              </a:tblGrid>
              <a:tr h="370840">
                <a:tc>
                  <a:txBody>
                    <a:bodyPr/>
                    <a:lstStyle/>
                    <a:p>
                      <a:r>
                        <a:rPr lang="en-US"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Monthly 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Daily 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For Holding 1.5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Pallets/Day</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655980"/>
                  </a:ext>
                </a:extLst>
              </a:tr>
              <a:tr h="370840">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166,666.65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0336.00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132454"/>
                  </a:ext>
                </a:extLst>
              </a:tr>
              <a:tr h="370840">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1054.50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31783"/>
                  </a:ext>
                </a:extLst>
              </a:tr>
              <a:tr h="370840">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16,666.00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24,999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46316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269925" y="20826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61799" y="210350"/>
            <a:ext cx="878906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ts val="990"/>
              <a:buNone/>
            </a:pPr>
            <a:r>
              <a:rPr lang="en-US" b="1" dirty="0"/>
              <a:t>NOVA VERTEX WAREHOUSE COMPANY</a:t>
            </a:r>
            <a:r>
              <a:rPr lang="en-US" b="1" dirty="0">
                <a:solidFill>
                  <a:srgbClr val="A7291E"/>
                </a:solidFill>
              </a:rPr>
              <a:t> | </a:t>
            </a:r>
            <a:r>
              <a:rPr lang="en-US" b="1" dirty="0"/>
              <a:t>HOUSTON,TX</a:t>
            </a:r>
          </a:p>
        </p:txBody>
      </p:sp>
      <p:sp>
        <p:nvSpPr>
          <p:cNvPr id="62" name="Google Shape;62;p14"/>
          <p:cNvSpPr txBox="1"/>
          <p:nvPr/>
        </p:nvSpPr>
        <p:spPr>
          <a:xfrm>
            <a:off x="261800" y="1814800"/>
            <a:ext cx="8882100" cy="33288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 sz="1200" dirty="0">
                <a:solidFill>
                  <a:srgbClr val="020202"/>
                </a:solidFill>
                <a:latin typeface="Arial" panose="020B0604020202020204" pitchFamily="34" charset="0"/>
                <a:cs typeface="Arial" panose="020B0604020202020204" pitchFamily="34" charset="0"/>
              </a:rPr>
              <a:t>Objective: </a:t>
            </a:r>
            <a:endParaRPr sz="1200" dirty="0">
              <a:solidFill>
                <a:srgbClr val="020202"/>
              </a:solidFill>
              <a:latin typeface="Arial" panose="020B0604020202020204" pitchFamily="34" charset="0"/>
              <a:cs typeface="Arial" panose="020B0604020202020204" pitchFamily="34" charset="0"/>
            </a:endParaRPr>
          </a:p>
          <a:p>
            <a:pPr marL="171450" lvl="0" indent="-171450" algn="l" rtl="0">
              <a:spcBef>
                <a:spcPts val="0"/>
              </a:spcBef>
              <a:spcAft>
                <a:spcPts val="0"/>
              </a:spcAft>
              <a:buClr>
                <a:schemeClr val="dk1"/>
              </a:buClr>
              <a:buSzPts val="1100"/>
              <a:buFont typeface="Arial" panose="020B0604020202020204" pitchFamily="34" charset="0"/>
              <a:buChar char="•"/>
            </a:pPr>
            <a:endParaRPr sz="1200" dirty="0">
              <a:solidFill>
                <a:schemeClr val="dk2"/>
              </a:solidFill>
              <a:latin typeface="Arial" panose="020B0604020202020204" pitchFamily="34" charset="0"/>
              <a:cs typeface="Arial" panose="020B0604020202020204" pitchFamily="34" charset="0"/>
            </a:endParaRPr>
          </a:p>
          <a:p>
            <a:pPr marL="457200" lvl="0"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primary objective for the Nova Vertex is to accommodate 20 products with using advanced techniques of warehouse storage.</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628650" lvl="0" indent="-171450" algn="l" rtl="0">
              <a:spcBef>
                <a:spcPts val="0"/>
              </a:spcBef>
              <a:spcAft>
                <a:spcPts val="0"/>
              </a:spcAft>
              <a:buFont typeface="Arial" panose="020B0604020202020204" pitchFamily="34" charset="0"/>
              <a:buChar char="•"/>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We have products which have variable sales such as  1 million units , 300K units and 50K units for which we divided into categories A,B,C respectively.</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628650" lvl="0" indent="-171450" algn="l" rtl="0">
              <a:spcBef>
                <a:spcPts val="0"/>
              </a:spcBef>
              <a:spcAft>
                <a:spcPts val="0"/>
              </a:spcAft>
              <a:buFont typeface="Arial" panose="020B0604020202020204" pitchFamily="34" charset="0"/>
              <a:buChar char="•"/>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We use reliable warehouse stocking techniques such as Narrow aisle racking , pallet aisle racking and push-back racking.</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628650" lvl="0" indent="-171450" algn="l" rtl="0">
              <a:spcBef>
                <a:spcPts val="0"/>
              </a:spcBef>
              <a:spcAft>
                <a:spcPts val="0"/>
              </a:spcAft>
              <a:buFont typeface="Arial" panose="020B0604020202020204" pitchFamily="34" charset="0"/>
              <a:buChar char="•"/>
            </a:pP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We have certain challenges to be taken  into consideration:</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1"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Such as making sure to be able to stock items in shipping area for 1.5 days.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1"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Able to store products in pallets for 1 hour from the time of it received.</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1" indent="-304800" algn="l" rtl="0">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To make sure to sort the area with the workforce we possess.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914400" lvl="1" indent="-304800" algn="l" rtl="0">
              <a:lnSpc>
                <a:spcPct val="120000"/>
              </a:lnSpc>
              <a:spcBef>
                <a:spcPts val="0"/>
              </a:spcBef>
              <a:spcAft>
                <a:spcPts val="0"/>
              </a:spcAft>
              <a:buClr>
                <a:schemeClr val="dk1"/>
              </a:buClr>
              <a:buSzPts val="1200"/>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Adjust dispatch area requirements for 70% cubic efficiency in outbound shipments due to mixed products, ensuring optimal space utilization.</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63" name="Google Shape;63;p14"/>
          <p:cNvSpPr/>
          <p:nvPr/>
        </p:nvSpPr>
        <p:spPr>
          <a:xfrm>
            <a:off x="5179696" y="884550"/>
            <a:ext cx="1422000" cy="349500"/>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rPr>
              <a:t>20 Products</a:t>
            </a:r>
            <a:endParaRPr sz="1600" dirty="0">
              <a:solidFill>
                <a:srgbClr val="FFFFFF"/>
              </a:solidFill>
            </a:endParaRPr>
          </a:p>
        </p:txBody>
      </p:sp>
      <p:sp>
        <p:nvSpPr>
          <p:cNvPr id="64" name="Google Shape;64;p14"/>
          <p:cNvSpPr/>
          <p:nvPr/>
        </p:nvSpPr>
        <p:spPr>
          <a:xfrm>
            <a:off x="6816370" y="1595247"/>
            <a:ext cx="1422000" cy="349500"/>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 C Items</a:t>
            </a:r>
            <a:endParaRPr sz="1800">
              <a:solidFill>
                <a:srgbClr val="FFFFFF"/>
              </a:solidFill>
              <a:latin typeface="Roboto"/>
              <a:ea typeface="Roboto"/>
              <a:cs typeface="Roboto"/>
              <a:sym typeface="Roboto"/>
            </a:endParaRPr>
          </a:p>
        </p:txBody>
      </p:sp>
      <p:sp>
        <p:nvSpPr>
          <p:cNvPr id="65" name="Google Shape;65;p14"/>
          <p:cNvSpPr/>
          <p:nvPr/>
        </p:nvSpPr>
        <p:spPr>
          <a:xfrm>
            <a:off x="3543021" y="1595247"/>
            <a:ext cx="1422000" cy="349500"/>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Roboto"/>
                <a:ea typeface="Roboto"/>
                <a:cs typeface="Roboto"/>
                <a:sym typeface="Roboto"/>
              </a:rPr>
              <a:t>A Items</a:t>
            </a:r>
            <a:endParaRPr sz="2200" dirty="0">
              <a:solidFill>
                <a:srgbClr val="FFFFFF"/>
              </a:solidFill>
            </a:endParaRPr>
          </a:p>
        </p:txBody>
      </p:sp>
      <p:cxnSp>
        <p:nvCxnSpPr>
          <p:cNvPr id="66" name="Google Shape;66;p14"/>
          <p:cNvCxnSpPr>
            <a:stCxn id="63" idx="2"/>
            <a:endCxn id="64" idx="0"/>
          </p:cNvCxnSpPr>
          <p:nvPr/>
        </p:nvCxnSpPr>
        <p:spPr>
          <a:xfrm rot="-5400000" flipH="1">
            <a:off x="6528496" y="596250"/>
            <a:ext cx="361200" cy="16368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7" name="Google Shape;67;p14"/>
          <p:cNvCxnSpPr>
            <a:stCxn id="65" idx="0"/>
            <a:endCxn id="63" idx="2"/>
          </p:cNvCxnSpPr>
          <p:nvPr/>
        </p:nvCxnSpPr>
        <p:spPr>
          <a:xfrm rot="-5400000">
            <a:off x="4891821" y="596247"/>
            <a:ext cx="361200" cy="16368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68" name="Google Shape;68;p14"/>
          <p:cNvSpPr/>
          <p:nvPr/>
        </p:nvSpPr>
        <p:spPr>
          <a:xfrm>
            <a:off x="5179693" y="1576230"/>
            <a:ext cx="1422000" cy="349500"/>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Roboto"/>
                <a:ea typeface="Roboto"/>
                <a:cs typeface="Roboto"/>
                <a:sym typeface="Roboto"/>
              </a:rPr>
              <a:t> </a:t>
            </a:r>
            <a:r>
              <a:rPr lang="en" sz="1800" dirty="0">
                <a:solidFill>
                  <a:srgbClr val="FFFFFF"/>
                </a:solidFill>
                <a:latin typeface="Roboto"/>
                <a:ea typeface="Roboto"/>
                <a:cs typeface="Roboto"/>
                <a:sym typeface="Roboto"/>
              </a:rPr>
              <a:t>B Items</a:t>
            </a:r>
            <a:endParaRPr sz="2200" dirty="0">
              <a:solidFill>
                <a:srgbClr val="FFFFFF"/>
              </a:solidFill>
            </a:endParaRPr>
          </a:p>
        </p:txBody>
      </p:sp>
      <p:cxnSp>
        <p:nvCxnSpPr>
          <p:cNvPr id="69" name="Google Shape;69;p14"/>
          <p:cNvCxnSpPr>
            <a:endCxn id="68" idx="0"/>
          </p:cNvCxnSpPr>
          <p:nvPr/>
        </p:nvCxnSpPr>
        <p:spPr>
          <a:xfrm flipH="1">
            <a:off x="5890693" y="1411230"/>
            <a:ext cx="2700" cy="1650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500" dirty="0"/>
              <a:t>PROCESS FLOW</a:t>
            </a:r>
          </a:p>
        </p:txBody>
      </p:sp>
      <p:graphicFrame>
        <p:nvGraphicFramePr>
          <p:cNvPr id="83" name="TextBox 9">
            <a:extLst>
              <a:ext uri="{FF2B5EF4-FFF2-40B4-BE49-F238E27FC236}">
                <a16:creationId xmlns:a16="http://schemas.microsoft.com/office/drawing/2014/main" id="{7AEBBBF3-E691-7B9C-AD8B-984CF7E6FF68}"/>
              </a:ext>
            </a:extLst>
          </p:cNvPr>
          <p:cNvGraphicFramePr/>
          <p:nvPr>
            <p:extLst>
              <p:ext uri="{D42A27DB-BD31-4B8C-83A1-F6EECF244321}">
                <p14:modId xmlns:p14="http://schemas.microsoft.com/office/powerpoint/2010/main" val="4083972054"/>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descr="12 Tips for Warehouse Layout Efficiency | NetSuite"/>
          <p:cNvPicPr preferRelativeResize="0"/>
          <p:nvPr/>
        </p:nvPicPr>
        <p:blipFill>
          <a:blip r:embed="rId3">
            <a:alphaModFix/>
          </a:blip>
          <a:stretch>
            <a:fillRect/>
          </a:stretch>
        </p:blipFill>
        <p:spPr>
          <a:xfrm>
            <a:off x="5934443" y="1300912"/>
            <a:ext cx="2059347" cy="1426370"/>
          </a:xfrm>
          <a:prstGeom prst="rect">
            <a:avLst/>
          </a:prstGeom>
          <a:noFill/>
          <a:ln>
            <a:noFill/>
          </a:ln>
        </p:spPr>
      </p:pic>
      <p:pic>
        <p:nvPicPr>
          <p:cNvPr id="118" name="Google Shape;118;p16"/>
          <p:cNvPicPr preferRelativeResize="0"/>
          <p:nvPr/>
        </p:nvPicPr>
        <p:blipFill>
          <a:blip r:embed="rId4">
            <a:alphaModFix/>
          </a:blip>
          <a:stretch>
            <a:fillRect/>
          </a:stretch>
        </p:blipFill>
        <p:spPr>
          <a:xfrm>
            <a:off x="5708574" y="2927624"/>
            <a:ext cx="2511087" cy="1942109"/>
          </a:xfrm>
          <a:prstGeom prst="rect">
            <a:avLst/>
          </a:prstGeom>
          <a:noFill/>
          <a:ln>
            <a:noFill/>
          </a:ln>
        </p:spPr>
      </p:pic>
      <p:sp>
        <p:nvSpPr>
          <p:cNvPr id="2" name="TextBox 1">
            <a:extLst>
              <a:ext uri="{FF2B5EF4-FFF2-40B4-BE49-F238E27FC236}">
                <a16:creationId xmlns:a16="http://schemas.microsoft.com/office/drawing/2014/main" id="{D43318E7-83AA-659C-3F9E-B4B4366A7E04}"/>
              </a:ext>
            </a:extLst>
          </p:cNvPr>
          <p:cNvSpPr txBox="1"/>
          <p:nvPr/>
        </p:nvSpPr>
        <p:spPr>
          <a:xfrm>
            <a:off x="327991" y="109330"/>
            <a:ext cx="7519443" cy="477054"/>
          </a:xfrm>
          <a:prstGeom prst="rect">
            <a:avLst/>
          </a:prstGeom>
          <a:noFill/>
        </p:spPr>
        <p:txBody>
          <a:bodyPr wrap="square" rtlCol="0">
            <a:spAutoFit/>
          </a:bodyPr>
          <a:lstStyle/>
          <a:p>
            <a:r>
              <a:rPr lang="en-US" sz="2500" b="1" dirty="0"/>
              <a:t>DESIGN</a:t>
            </a:r>
          </a:p>
        </p:txBody>
      </p:sp>
      <p:sp>
        <p:nvSpPr>
          <p:cNvPr id="3" name="TextBox 2">
            <a:extLst>
              <a:ext uri="{FF2B5EF4-FFF2-40B4-BE49-F238E27FC236}">
                <a16:creationId xmlns:a16="http://schemas.microsoft.com/office/drawing/2014/main" id="{FBC939A1-A462-325D-8ABE-112D14A74520}"/>
              </a:ext>
            </a:extLst>
          </p:cNvPr>
          <p:cNvSpPr txBox="1"/>
          <p:nvPr/>
        </p:nvSpPr>
        <p:spPr>
          <a:xfrm>
            <a:off x="1277047" y="725557"/>
            <a:ext cx="1872629" cy="338554"/>
          </a:xfrm>
          <a:prstGeom prst="rect">
            <a:avLst/>
          </a:prstGeom>
          <a:noFill/>
        </p:spPr>
        <p:txBody>
          <a:bodyPr wrap="none" rtlCol="0">
            <a:spAutoFit/>
          </a:bodyPr>
          <a:lstStyle/>
          <a:p>
            <a:r>
              <a:rPr lang="en-US" sz="1600" b="1" dirty="0"/>
              <a:t>Footprint Layout</a:t>
            </a:r>
          </a:p>
        </p:txBody>
      </p:sp>
      <p:sp>
        <p:nvSpPr>
          <p:cNvPr id="4" name="TextBox 3">
            <a:extLst>
              <a:ext uri="{FF2B5EF4-FFF2-40B4-BE49-F238E27FC236}">
                <a16:creationId xmlns:a16="http://schemas.microsoft.com/office/drawing/2014/main" id="{FE23E8BB-BFF1-4DE6-76DE-DD38841D37AD}"/>
              </a:ext>
            </a:extLst>
          </p:cNvPr>
          <p:cNvSpPr txBox="1"/>
          <p:nvPr/>
        </p:nvSpPr>
        <p:spPr>
          <a:xfrm>
            <a:off x="6370748" y="751287"/>
            <a:ext cx="1963999" cy="338554"/>
          </a:xfrm>
          <a:prstGeom prst="rect">
            <a:avLst/>
          </a:prstGeom>
          <a:noFill/>
        </p:spPr>
        <p:txBody>
          <a:bodyPr wrap="none" rtlCol="0">
            <a:spAutoFit/>
          </a:bodyPr>
          <a:lstStyle/>
          <a:p>
            <a:r>
              <a:rPr lang="en-US" sz="1600" b="1" dirty="0"/>
              <a:t>Workflow Process</a:t>
            </a:r>
          </a:p>
        </p:txBody>
      </p:sp>
      <p:pic>
        <p:nvPicPr>
          <p:cNvPr id="5" name="Picture 4" descr="A floor plan of a building&#10;&#10;Description automatically generated">
            <a:extLst>
              <a:ext uri="{FF2B5EF4-FFF2-40B4-BE49-F238E27FC236}">
                <a16:creationId xmlns:a16="http://schemas.microsoft.com/office/drawing/2014/main" id="{38FB217B-FA3C-DA78-189F-E9A0FF9DE5DF}"/>
              </a:ext>
            </a:extLst>
          </p:cNvPr>
          <p:cNvPicPr>
            <a:picLocks noChangeAspect="1"/>
          </p:cNvPicPr>
          <p:nvPr/>
        </p:nvPicPr>
        <p:blipFill>
          <a:blip r:embed="rId5"/>
          <a:stretch>
            <a:fillRect/>
          </a:stretch>
        </p:blipFill>
        <p:spPr>
          <a:xfrm>
            <a:off x="600657" y="1203284"/>
            <a:ext cx="3406534" cy="36303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165175" y="93325"/>
            <a:ext cx="82790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49009"/>
              <a:buFont typeface="Arial"/>
              <a:buNone/>
            </a:pPr>
            <a:r>
              <a:rPr lang="en-US" sz="2500" b="1" dirty="0">
                <a:latin typeface="Arial" panose="020B0604020202020204" pitchFamily="34" charset="0"/>
                <a:ea typeface="Times New Roman"/>
                <a:cs typeface="Arial" panose="020B0604020202020204" pitchFamily="34" charset="0"/>
                <a:sym typeface="Times New Roman"/>
              </a:rPr>
              <a:t>PALLET LIVE (FLOW RACK) STORAGE</a:t>
            </a:r>
            <a:endParaRPr lang="en-US" sz="2500" dirty="0">
              <a:latin typeface="Arial" panose="020B0604020202020204" pitchFamily="34" charset="0"/>
              <a:cs typeface="Arial" panose="020B0604020202020204" pitchFamily="34" charset="0"/>
            </a:endParaRPr>
          </a:p>
        </p:txBody>
      </p:sp>
      <p:sp>
        <p:nvSpPr>
          <p:cNvPr id="124" name="Google Shape;124;p17"/>
          <p:cNvSpPr txBox="1">
            <a:spLocks noGrp="1"/>
          </p:cNvSpPr>
          <p:nvPr>
            <p:ph type="body" idx="1"/>
          </p:nvPr>
        </p:nvSpPr>
        <p:spPr>
          <a:xfrm>
            <a:off x="164800" y="1049375"/>
            <a:ext cx="5520600" cy="4000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Objective: </a:t>
            </a:r>
            <a:r>
              <a:rPr lang="en" sz="1200" dirty="0">
                <a:solidFill>
                  <a:schemeClr val="dk1"/>
                </a:solidFill>
                <a:latin typeface="Arial" panose="020B0604020202020204" pitchFamily="34" charset="0"/>
                <a:ea typeface="Times New Roman"/>
                <a:cs typeface="Arial" panose="020B0604020202020204" pitchFamily="34" charset="0"/>
                <a:sym typeface="Times New Roman"/>
              </a:rPr>
              <a:t>Optimize A item inventory management with Pallet Live (Flow Rack) approach.</a:t>
            </a:r>
            <a:r>
              <a:rPr lang="en" sz="1200" b="1" dirty="0">
                <a:solidFill>
                  <a:schemeClr val="dk1"/>
                </a:solidFill>
                <a:latin typeface="Arial" panose="020B0604020202020204" pitchFamily="34" charset="0"/>
                <a:ea typeface="Times New Roman"/>
                <a:cs typeface="Arial" panose="020B0604020202020204" pitchFamily="34" charset="0"/>
                <a:sym typeface="Times New Roman"/>
              </a:rPr>
              <a:t> </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Racking Configuration: </a:t>
            </a:r>
            <a:r>
              <a:rPr lang="en" sz="1200" dirty="0">
                <a:solidFill>
                  <a:schemeClr val="dk1"/>
                </a:solidFill>
                <a:latin typeface="Arial" panose="020B0604020202020204" pitchFamily="34" charset="0"/>
                <a:ea typeface="Times New Roman"/>
                <a:cs typeface="Arial" panose="020B0604020202020204" pitchFamily="34" charset="0"/>
                <a:sym typeface="Times New Roman"/>
              </a:rPr>
              <a:t>Specially designed racks with flow lanes for efficient access and organization.</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Aisle Constraints: </a:t>
            </a:r>
            <a:r>
              <a:rPr lang="en" sz="1200" dirty="0">
                <a:solidFill>
                  <a:schemeClr val="dk1"/>
                </a:solidFill>
                <a:latin typeface="Arial" panose="020B0604020202020204" pitchFamily="34" charset="0"/>
                <a:ea typeface="Times New Roman"/>
                <a:cs typeface="Arial" panose="020B0604020202020204" pitchFamily="34" charset="0"/>
                <a:sym typeface="Times New Roman"/>
              </a:rPr>
              <a:t>Aisle widths tailored for smooth movement of counter-balanced fork trucks.</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Footprint Analysis: </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171450" indent="-171450">
              <a:spcBef>
                <a:spcPts val="1200"/>
              </a:spcBef>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Assessing space requirements to maximize storage area while accommodating fork truck movement.</a:t>
            </a:r>
            <a:endParaRPr lang="en"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171450" indent="-171450">
              <a:spcBef>
                <a:spcPts val="1200"/>
              </a:spcBef>
              <a:buFont typeface="Arial" panose="020B0604020202020204" pitchFamily="34" charset="0"/>
              <a:buChar char="•"/>
            </a:pPr>
            <a:r>
              <a:rPr lang="en" sz="1200" dirty="0">
                <a:solidFill>
                  <a:schemeClr val="dk1"/>
                </a:solidFill>
                <a:latin typeface="Arial" panose="020B0604020202020204" pitchFamily="34" charset="0"/>
                <a:ea typeface="Times New Roman"/>
                <a:cs typeface="Arial" panose="020B0604020202020204" pitchFamily="34" charset="0"/>
                <a:sym typeface="Times New Roman"/>
              </a:rPr>
              <a:t>The layout, aisle limits, and footprint allocation are crucial for an efficient Pallet Live (Flow Rack) storage solution for A items.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1200"/>
              </a:spcAft>
              <a:buNone/>
            </a:pPr>
            <a:endParaRPr sz="1200" dirty="0">
              <a:latin typeface="Arial" panose="020B0604020202020204" pitchFamily="34" charset="0"/>
              <a:cs typeface="Arial" panose="020B0604020202020204" pitchFamily="34" charset="0"/>
            </a:endParaRPr>
          </a:p>
        </p:txBody>
      </p:sp>
      <p:sp>
        <p:nvSpPr>
          <p:cNvPr id="125" name="Google Shape;125;p17"/>
          <p:cNvSpPr txBox="1">
            <a:spLocks noGrp="1"/>
          </p:cNvSpPr>
          <p:nvPr>
            <p:ph type="body" idx="2"/>
          </p:nvPr>
        </p:nvSpPr>
        <p:spPr>
          <a:xfrm>
            <a:off x="5744300" y="2293325"/>
            <a:ext cx="3234900" cy="2491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b="1" dirty="0">
                <a:solidFill>
                  <a:schemeClr val="dk1"/>
                </a:solidFill>
                <a:latin typeface="Arial" panose="020B0604020202020204" pitchFamily="34" charset="0"/>
                <a:ea typeface="Times New Roman"/>
                <a:cs typeface="Arial" panose="020B0604020202020204" pitchFamily="34" charset="0"/>
                <a:sym typeface="Times New Roman"/>
              </a:rPr>
              <a:t>“A” Products are:</a:t>
            </a:r>
            <a:endParaRPr sz="1200" b="1"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11150" algn="l" rtl="0">
              <a:spcBef>
                <a:spcPts val="1200"/>
              </a:spcBef>
              <a:spcAft>
                <a:spcPts val="0"/>
              </a:spcAft>
              <a:buClr>
                <a:schemeClr val="dk1"/>
              </a:buClr>
              <a:buSzPts val="1300"/>
              <a:buFont typeface="Times New Roman"/>
              <a:buAutoNum type="arabicPeriod"/>
            </a:pPr>
            <a:r>
              <a:rPr lang="en" sz="1200" dirty="0">
                <a:solidFill>
                  <a:schemeClr val="dk1"/>
                </a:solidFill>
                <a:latin typeface="Arial" panose="020B0604020202020204" pitchFamily="34" charset="0"/>
                <a:ea typeface="Times New Roman"/>
                <a:cs typeface="Arial" panose="020B0604020202020204" pitchFamily="34" charset="0"/>
                <a:sym typeface="Times New Roman"/>
              </a:rPr>
              <a:t>Smartphones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11150" algn="l" rtl="0">
              <a:spcBef>
                <a:spcPts val="0"/>
              </a:spcBef>
              <a:spcAft>
                <a:spcPts val="0"/>
              </a:spcAft>
              <a:buClr>
                <a:schemeClr val="dk1"/>
              </a:buClr>
              <a:buSzPts val="1300"/>
              <a:buFont typeface="Times New Roman"/>
              <a:buAutoNum type="arabicPeriod"/>
            </a:pPr>
            <a:r>
              <a:rPr lang="en" sz="1200" dirty="0">
                <a:solidFill>
                  <a:schemeClr val="dk1"/>
                </a:solidFill>
                <a:latin typeface="Arial" panose="020B0604020202020204" pitchFamily="34" charset="0"/>
                <a:ea typeface="Times New Roman"/>
                <a:cs typeface="Arial" panose="020B0604020202020204" pitchFamily="34" charset="0"/>
                <a:sym typeface="Times New Roman"/>
              </a:rPr>
              <a:t>Water Bottles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11150" algn="l" rtl="0">
              <a:spcBef>
                <a:spcPts val="0"/>
              </a:spcBef>
              <a:spcAft>
                <a:spcPts val="0"/>
              </a:spcAft>
              <a:buClr>
                <a:schemeClr val="dk1"/>
              </a:buClr>
              <a:buSzPts val="1300"/>
              <a:buFont typeface="Times New Roman"/>
              <a:buAutoNum type="arabicPeriod"/>
            </a:pPr>
            <a:r>
              <a:rPr lang="en" sz="1200" dirty="0">
                <a:solidFill>
                  <a:schemeClr val="dk1"/>
                </a:solidFill>
                <a:latin typeface="Arial" panose="020B0604020202020204" pitchFamily="34" charset="0"/>
                <a:ea typeface="Times New Roman"/>
                <a:cs typeface="Arial" panose="020B0604020202020204" pitchFamily="34" charset="0"/>
                <a:sym typeface="Times New Roman"/>
              </a:rPr>
              <a:t>Food Containers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11150" algn="l" rtl="0">
              <a:spcBef>
                <a:spcPts val="0"/>
              </a:spcBef>
              <a:spcAft>
                <a:spcPts val="0"/>
              </a:spcAft>
              <a:buClr>
                <a:schemeClr val="dk1"/>
              </a:buClr>
              <a:buSzPts val="1300"/>
              <a:buFont typeface="Times New Roman"/>
              <a:buAutoNum type="arabicPeriod"/>
            </a:pPr>
            <a:r>
              <a:rPr lang="en" sz="1200" dirty="0">
                <a:solidFill>
                  <a:schemeClr val="dk1"/>
                </a:solidFill>
                <a:latin typeface="Arial" panose="020B0604020202020204" pitchFamily="34" charset="0"/>
                <a:ea typeface="Times New Roman"/>
                <a:cs typeface="Arial" panose="020B0604020202020204" pitchFamily="34" charset="0"/>
                <a:sym typeface="Times New Roman"/>
              </a:rPr>
              <a:t>Headphones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457200" lvl="0" indent="-311150" algn="l" rtl="0">
              <a:spcBef>
                <a:spcPts val="0"/>
              </a:spcBef>
              <a:spcAft>
                <a:spcPts val="0"/>
              </a:spcAft>
              <a:buClr>
                <a:schemeClr val="dk1"/>
              </a:buClr>
              <a:buSzPts val="1300"/>
              <a:buFont typeface="Times New Roman"/>
              <a:buAutoNum type="arabicPeriod"/>
            </a:pPr>
            <a:r>
              <a:rPr lang="en" sz="1200" dirty="0">
                <a:solidFill>
                  <a:schemeClr val="dk1"/>
                </a:solidFill>
                <a:latin typeface="Arial" panose="020B0604020202020204" pitchFamily="34" charset="0"/>
                <a:ea typeface="Times New Roman"/>
                <a:cs typeface="Arial" panose="020B0604020202020204" pitchFamily="34" charset="0"/>
                <a:sym typeface="Times New Roman"/>
              </a:rPr>
              <a:t>Printer Paper Sets</a:t>
            </a:r>
            <a:endParaRPr sz="1200" dirty="0">
              <a:solidFill>
                <a:schemeClr val="dk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1200"/>
              </a:spcAft>
              <a:buNone/>
            </a:pPr>
            <a:endParaRPr sz="1200" dirty="0">
              <a:latin typeface="Arial" panose="020B0604020202020204" pitchFamily="34" charset="0"/>
              <a:cs typeface="Arial" panose="020B0604020202020204" pitchFamily="34" charset="0"/>
            </a:endParaRPr>
          </a:p>
        </p:txBody>
      </p:sp>
      <p:pic>
        <p:nvPicPr>
          <p:cNvPr id="126" name="Google Shape;126;p17"/>
          <p:cNvPicPr preferRelativeResize="0"/>
          <p:nvPr/>
        </p:nvPicPr>
        <p:blipFill>
          <a:blip r:embed="rId3">
            <a:alphaModFix/>
          </a:blip>
          <a:stretch>
            <a:fillRect/>
          </a:stretch>
        </p:blipFill>
        <p:spPr>
          <a:xfrm>
            <a:off x="6332306" y="672193"/>
            <a:ext cx="1922700" cy="1577225"/>
          </a:xfrm>
          <a:prstGeom prst="rect">
            <a:avLst/>
          </a:prstGeom>
          <a:noFill/>
          <a:ln>
            <a:noFill/>
          </a:ln>
        </p:spPr>
      </p:pic>
      <p:sp>
        <p:nvSpPr>
          <p:cNvPr id="2" name="TextBox 1">
            <a:extLst>
              <a:ext uri="{FF2B5EF4-FFF2-40B4-BE49-F238E27FC236}">
                <a16:creationId xmlns:a16="http://schemas.microsoft.com/office/drawing/2014/main" id="{72142F58-482D-9428-25A1-DF6B06248B74}"/>
              </a:ext>
            </a:extLst>
          </p:cNvPr>
          <p:cNvSpPr txBox="1"/>
          <p:nvPr/>
        </p:nvSpPr>
        <p:spPr>
          <a:xfrm>
            <a:off x="233265" y="741072"/>
            <a:ext cx="2192694" cy="338554"/>
          </a:xfrm>
          <a:prstGeom prst="rect">
            <a:avLst/>
          </a:prstGeom>
          <a:noFill/>
        </p:spPr>
        <p:txBody>
          <a:bodyPr wrap="square" rtlCol="0">
            <a:spAutoFit/>
          </a:bodyPr>
          <a:lstStyle/>
          <a:p>
            <a:r>
              <a:rPr lang="en-US" sz="1600" b="1" dirty="0"/>
              <a:t>A Products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a:extLst>
              <a:ext uri="{FF2B5EF4-FFF2-40B4-BE49-F238E27FC236}">
                <a16:creationId xmlns:a16="http://schemas.microsoft.com/office/drawing/2014/main" id="{C63E6DAD-8DA8-C068-6A29-567375EEA3C5}"/>
              </a:ext>
            </a:extLst>
          </p:cNvPr>
          <p:cNvPicPr>
            <a:picLocks noChangeAspect="1"/>
          </p:cNvPicPr>
          <p:nvPr/>
        </p:nvPicPr>
        <p:blipFill>
          <a:blip r:embed="rId3"/>
          <a:srcRect l="8252" t="2980" r="7834"/>
          <a:stretch/>
        </p:blipFill>
        <p:spPr>
          <a:xfrm>
            <a:off x="4188340" y="556006"/>
            <a:ext cx="4790485" cy="2769314"/>
          </a:xfrm>
          <a:prstGeom prst="rect">
            <a:avLst/>
          </a:prstGeom>
        </p:spPr>
      </p:pic>
      <p:sp>
        <p:nvSpPr>
          <p:cNvPr id="131" name="Google Shape;131;p18"/>
          <p:cNvSpPr txBox="1">
            <a:spLocks noGrp="1"/>
          </p:cNvSpPr>
          <p:nvPr>
            <p:ph type="body" idx="1"/>
          </p:nvPr>
        </p:nvSpPr>
        <p:spPr>
          <a:xfrm>
            <a:off x="261624" y="666025"/>
            <a:ext cx="4733709" cy="438617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B PRODUCTS: -</a:t>
            </a:r>
            <a:endParaRPr sz="1200" b="1" dirty="0">
              <a:solidFill>
                <a:schemeClr val="tx1"/>
              </a:solidFill>
              <a:latin typeface="Arial" panose="020B0604020202020204" pitchFamily="34" charset="0"/>
              <a:ea typeface="Times New Roman"/>
              <a:cs typeface="Arial" panose="020B0604020202020204" pitchFamily="34" charset="0"/>
              <a:sym typeface="Times New Roman"/>
            </a:endParaRPr>
          </a:p>
          <a:p>
            <a:pPr marL="457200" lvl="0" indent="-317500" algn="l" rtl="0">
              <a:spcBef>
                <a:spcPts val="1200"/>
              </a:spcBef>
              <a:spcAft>
                <a:spcPts val="0"/>
              </a:spcAft>
              <a:buClr>
                <a:schemeClr val="dk1"/>
              </a:buClr>
              <a:buSzPts val="1400"/>
              <a:buChar char="●"/>
            </a:pPr>
            <a:r>
              <a:rPr lang="en" sz="1200" dirty="0">
                <a:solidFill>
                  <a:schemeClr val="tx1"/>
                </a:solidFill>
                <a:latin typeface="Arial" panose="020B0604020202020204" pitchFamily="34" charset="0"/>
                <a:ea typeface="Times New Roman"/>
                <a:cs typeface="Arial" panose="020B0604020202020204" pitchFamily="34" charset="0"/>
                <a:sym typeface="Times New Roman"/>
              </a:rPr>
              <a:t> Television</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457200" lvl="0" indent="-317500" algn="l" rtl="0">
              <a:spcBef>
                <a:spcPts val="0"/>
              </a:spcBef>
              <a:spcAft>
                <a:spcPts val="0"/>
              </a:spcAft>
              <a:buClr>
                <a:schemeClr val="dk1"/>
              </a:buClr>
              <a:buSzPts val="1400"/>
              <a:buChar char="●"/>
            </a:pPr>
            <a:r>
              <a:rPr lang="en" sz="1200" dirty="0">
                <a:solidFill>
                  <a:schemeClr val="tx1"/>
                </a:solidFill>
                <a:latin typeface="Arial" panose="020B0604020202020204" pitchFamily="34" charset="0"/>
                <a:ea typeface="Times New Roman"/>
                <a:cs typeface="Arial" panose="020B0604020202020204" pitchFamily="34" charset="0"/>
                <a:sym typeface="Times New Roman"/>
              </a:rPr>
              <a:t> Wearable Device</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457200" lvl="0" indent="-317500" algn="l" rtl="0">
              <a:spcBef>
                <a:spcPts val="0"/>
              </a:spcBef>
              <a:spcAft>
                <a:spcPts val="0"/>
              </a:spcAft>
              <a:buClr>
                <a:schemeClr val="dk1"/>
              </a:buClr>
              <a:buSzPts val="1400"/>
              <a:buFont typeface="Times New Roman"/>
              <a:buChar char="●"/>
            </a:pPr>
            <a:r>
              <a:rPr lang="en" sz="1200" dirty="0">
                <a:solidFill>
                  <a:schemeClr val="tx1"/>
                </a:solidFill>
                <a:latin typeface="Arial" panose="020B0604020202020204" pitchFamily="34" charset="0"/>
                <a:ea typeface="Times New Roman"/>
                <a:cs typeface="Arial" panose="020B0604020202020204" pitchFamily="34" charset="0"/>
                <a:sym typeface="Times New Roman"/>
              </a:rPr>
              <a:t> Laptops</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457200" lvl="0" indent="-317500" algn="l" rtl="0">
              <a:spcBef>
                <a:spcPts val="0"/>
              </a:spcBef>
              <a:spcAft>
                <a:spcPts val="0"/>
              </a:spcAft>
              <a:buClr>
                <a:schemeClr val="dk1"/>
              </a:buClr>
              <a:buSzPts val="1400"/>
              <a:buChar char="●"/>
            </a:pPr>
            <a:r>
              <a:rPr lang="en" sz="1200" dirty="0">
                <a:solidFill>
                  <a:schemeClr val="tx1"/>
                </a:solidFill>
                <a:latin typeface="Arial" panose="020B0604020202020204" pitchFamily="34" charset="0"/>
                <a:ea typeface="Times New Roman"/>
                <a:cs typeface="Arial" panose="020B0604020202020204" pitchFamily="34" charset="0"/>
                <a:sym typeface="Times New Roman"/>
              </a:rPr>
              <a:t> Water purifier</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457200" lvl="0" indent="-317500" algn="l" rtl="0">
              <a:spcBef>
                <a:spcPts val="0"/>
              </a:spcBef>
              <a:spcAft>
                <a:spcPts val="0"/>
              </a:spcAft>
              <a:buClr>
                <a:schemeClr val="dk1"/>
              </a:buClr>
              <a:buSzPts val="1400"/>
              <a:buFont typeface="Times New Roman"/>
              <a:buChar char="●"/>
            </a:pPr>
            <a:r>
              <a:rPr lang="en" sz="1200" dirty="0">
                <a:solidFill>
                  <a:schemeClr val="tx1"/>
                </a:solidFill>
                <a:latin typeface="Arial" panose="020B0604020202020204" pitchFamily="34" charset="0"/>
                <a:ea typeface="Times New Roman"/>
                <a:cs typeface="Arial" panose="020B0604020202020204" pitchFamily="34" charset="0"/>
                <a:sym typeface="Times New Roman"/>
              </a:rPr>
              <a:t>Sunglasses</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Storage Method:</a:t>
            </a:r>
            <a:r>
              <a:rPr lang="en" sz="1200" dirty="0">
                <a:solidFill>
                  <a:schemeClr val="tx1"/>
                </a:solidFill>
                <a:latin typeface="Arial" panose="020B0604020202020204" pitchFamily="34" charset="0"/>
                <a:ea typeface="Times New Roman"/>
                <a:cs typeface="Arial" panose="020B0604020202020204" pitchFamily="34" charset="0"/>
                <a:sym typeface="Times New Roman"/>
              </a:rPr>
              <a:t> "Push-Back Racking System"</a:t>
            </a:r>
            <a:br>
              <a:rPr lang="en" sz="1200" dirty="0">
                <a:solidFill>
                  <a:schemeClr val="tx1"/>
                </a:solidFill>
                <a:latin typeface="Arial" panose="020B0604020202020204" pitchFamily="34" charset="0"/>
                <a:ea typeface="Times New Roman"/>
                <a:cs typeface="Arial" panose="020B0604020202020204" pitchFamily="34" charset="0"/>
                <a:sym typeface="Times New Roman"/>
              </a:rPr>
            </a:br>
            <a:br>
              <a:rPr lang="en" sz="1200" dirty="0">
                <a:solidFill>
                  <a:schemeClr val="tx1"/>
                </a:solidFill>
                <a:latin typeface="Arial" panose="020B0604020202020204" pitchFamily="34" charset="0"/>
                <a:ea typeface="Times New Roman"/>
                <a:cs typeface="Arial" panose="020B0604020202020204" pitchFamily="34" charset="0"/>
                <a:sym typeface="Times New Roman"/>
              </a:rPr>
            </a:br>
            <a:r>
              <a:rPr lang="en" sz="1200" b="1" dirty="0">
                <a:solidFill>
                  <a:schemeClr val="tx1"/>
                </a:solidFill>
                <a:latin typeface="Arial" panose="020B0604020202020204" pitchFamily="34" charset="0"/>
                <a:ea typeface="Times New Roman"/>
                <a:cs typeface="Arial" panose="020B0604020202020204" pitchFamily="34" charset="0"/>
                <a:sym typeface="Times New Roman"/>
              </a:rPr>
              <a:t>Wheeled Cart and Rail Design</a:t>
            </a:r>
            <a:r>
              <a:rPr lang="en" sz="1200" dirty="0">
                <a:solidFill>
                  <a:schemeClr val="tx1"/>
                </a:solidFill>
                <a:latin typeface="Arial" panose="020B0604020202020204" pitchFamily="34" charset="0"/>
                <a:ea typeface="Times New Roman"/>
                <a:cs typeface="Arial" panose="020B0604020202020204" pitchFamily="34" charset="0"/>
                <a:sym typeface="Times New Roman"/>
              </a:rPr>
              <a:t>: Pallets are placed on wheeled carts that fit onto slightly angled rails, facilitating smooth movement.</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Depth of Storage:</a:t>
            </a:r>
            <a:r>
              <a:rPr lang="en" sz="1200" dirty="0">
                <a:solidFill>
                  <a:schemeClr val="tx1"/>
                </a:solidFill>
                <a:latin typeface="Arial" panose="020B0604020202020204" pitchFamily="34" charset="0"/>
                <a:ea typeface="Times New Roman"/>
                <a:cs typeface="Arial" panose="020B0604020202020204" pitchFamily="34" charset="0"/>
                <a:sym typeface="Times New Roman"/>
              </a:rPr>
              <a:t> This system can store pallets 2 to 5 deep, enhancing space utilization in the warehouse.</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Push-Back Mechanism</a:t>
            </a:r>
            <a:r>
              <a:rPr lang="en" sz="1200" dirty="0">
                <a:solidFill>
                  <a:schemeClr val="tx1"/>
                </a:solidFill>
                <a:latin typeface="Arial" panose="020B0604020202020204" pitchFamily="34" charset="0"/>
                <a:ea typeface="Times New Roman"/>
                <a:cs typeface="Arial" panose="020B0604020202020204" pitchFamily="34" charset="0"/>
                <a:sym typeface="Times New Roman"/>
              </a:rPr>
              <a:t>: New pallets loaded from the front push existing pallets further back into the rack, optimizing storage space.</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Ideal for Bulk Storage:</a:t>
            </a:r>
            <a:r>
              <a:rPr lang="en" sz="1200" dirty="0">
                <a:solidFill>
                  <a:schemeClr val="tx1"/>
                </a:solidFill>
                <a:latin typeface="Arial" panose="020B0604020202020204" pitchFamily="34" charset="0"/>
                <a:ea typeface="Times New Roman"/>
                <a:cs typeface="Arial" panose="020B0604020202020204" pitchFamily="34" charset="0"/>
                <a:sym typeface="Times New Roman"/>
              </a:rPr>
              <a:t> Great for storing multiple pallets of the same item, allowing for high-density storage.</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p:txBody>
      </p:sp>
      <p:sp>
        <p:nvSpPr>
          <p:cNvPr id="2" name="Google Shape;123;p17">
            <a:extLst>
              <a:ext uri="{FF2B5EF4-FFF2-40B4-BE49-F238E27FC236}">
                <a16:creationId xmlns:a16="http://schemas.microsoft.com/office/drawing/2014/main" id="{4A54C1D0-F1CF-2006-E337-0CF5D8C5E40D}"/>
              </a:ext>
            </a:extLst>
          </p:cNvPr>
          <p:cNvSpPr txBox="1">
            <a:spLocks noGrp="1"/>
          </p:cNvSpPr>
          <p:nvPr>
            <p:ph type="title"/>
          </p:nvPr>
        </p:nvSpPr>
        <p:spPr>
          <a:xfrm>
            <a:off x="165175" y="93325"/>
            <a:ext cx="82790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49009"/>
              <a:buFont typeface="Arial"/>
              <a:buNone/>
            </a:pPr>
            <a:r>
              <a:rPr lang="en-US" sz="2500" b="1" dirty="0">
                <a:latin typeface="Arial" panose="020B0604020202020204" pitchFamily="34" charset="0"/>
                <a:ea typeface="Times New Roman"/>
                <a:cs typeface="Arial" panose="020B0604020202020204" pitchFamily="34" charset="0"/>
                <a:sym typeface="Times New Roman"/>
              </a:rPr>
              <a:t>PALLET LIVE (FLOW RACK) STORAGE</a:t>
            </a:r>
            <a:endParaRPr lang="en-US" sz="250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body" idx="1"/>
          </p:nvPr>
        </p:nvSpPr>
        <p:spPr>
          <a:xfrm>
            <a:off x="195600" y="550332"/>
            <a:ext cx="8520600" cy="44971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C PRODUCTS: -</a:t>
            </a:r>
            <a:endParaRPr sz="1200" b="1"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List of Items: Drones, Instant Pot, Coffee Maker, Hand-held Vacuum Cleaner, Speaker, Amazon Echo Dot, Throw Pillow, Wallet, Printer, Camera</a:t>
            </a:r>
            <a:endParaRPr sz="1200" b="1"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Storage Method:</a:t>
            </a:r>
            <a:r>
              <a:rPr lang="en" sz="1200" dirty="0">
                <a:solidFill>
                  <a:schemeClr val="tx1"/>
                </a:solidFill>
                <a:latin typeface="Arial" panose="020B0604020202020204" pitchFamily="34" charset="0"/>
                <a:ea typeface="Times New Roman"/>
                <a:cs typeface="Arial" panose="020B0604020202020204" pitchFamily="34" charset="0"/>
                <a:sym typeface="Times New Roman"/>
              </a:rPr>
              <a:t> "Narrow-aisle racking systems"</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Clr>
                <a:schemeClr val="dk1"/>
              </a:buClr>
              <a:buSzPts val="1100"/>
              <a:buFont typeface="Arial"/>
              <a:buNone/>
            </a:pPr>
            <a:r>
              <a:rPr lang="en" sz="1200" b="1" dirty="0">
                <a:solidFill>
                  <a:schemeClr val="tx1"/>
                </a:solidFill>
                <a:latin typeface="Arial" panose="020B0604020202020204" pitchFamily="34" charset="0"/>
                <a:ea typeface="Times New Roman"/>
                <a:cs typeface="Arial" panose="020B0604020202020204" pitchFamily="34" charset="0"/>
                <a:sym typeface="Times New Roman"/>
              </a:rPr>
              <a:t>Description</a:t>
            </a:r>
            <a:r>
              <a:rPr lang="en" sz="1200" dirty="0">
                <a:solidFill>
                  <a:schemeClr val="tx1"/>
                </a:solidFill>
                <a:latin typeface="Arial" panose="020B0604020202020204" pitchFamily="34" charset="0"/>
                <a:ea typeface="Times New Roman"/>
                <a:cs typeface="Arial" panose="020B0604020202020204" pitchFamily="34" charset="0"/>
                <a:sym typeface="Times New Roman"/>
              </a:rPr>
              <a:t>: Narrow-aisle racking systems have a substantial impact on aisle width due to their space-efficient design and the use of specialized narrow-aisle trucks for picking. Given the nature of the items and the storage system selected, the aisle requirements for this setup will be significantly reduced compared to traditional racking systems.</a:t>
            </a:r>
            <a:endParaRPr sz="1200" dirty="0">
              <a:solidFill>
                <a:schemeClr val="tx1"/>
              </a:solidFill>
              <a:latin typeface="Arial" panose="020B0604020202020204" pitchFamily="34" charset="0"/>
              <a:ea typeface="Times New Roman"/>
              <a:cs typeface="Arial" panose="020B0604020202020204" pitchFamily="34" charset="0"/>
              <a:sym typeface="Times New Roman"/>
            </a:endParaRPr>
          </a:p>
          <a:p>
            <a:pPr marL="0" lvl="0" indent="0" algn="l" rtl="0">
              <a:spcBef>
                <a:spcPts val="1200"/>
              </a:spcBef>
              <a:spcAft>
                <a:spcPts val="0"/>
              </a:spcAft>
              <a:buClr>
                <a:schemeClr val="dk1"/>
              </a:buClr>
              <a:buSzPts val="1100"/>
              <a:buFont typeface="Arial"/>
              <a:buNone/>
            </a:pPr>
            <a:endParaRPr sz="1200" dirty="0">
              <a:solidFill>
                <a:schemeClr val="tx1"/>
              </a:solidFill>
              <a:latin typeface="Arial" panose="020B0604020202020204" pitchFamily="34" charset="0"/>
              <a:cs typeface="Arial" panose="020B0604020202020204" pitchFamily="34" charset="0"/>
            </a:endParaRPr>
          </a:p>
          <a:p>
            <a:pPr marL="0" lvl="0" indent="0" algn="ctr" rtl="0">
              <a:spcBef>
                <a:spcPts val="1200"/>
              </a:spcBef>
              <a:spcAft>
                <a:spcPts val="1200"/>
              </a:spcAft>
              <a:buNone/>
            </a:pPr>
            <a:endParaRPr sz="1200" b="1" dirty="0">
              <a:solidFill>
                <a:schemeClr val="tx1"/>
              </a:solidFill>
              <a:latin typeface="Arial" panose="020B0604020202020204" pitchFamily="34" charset="0"/>
              <a:cs typeface="Arial" panose="020B0604020202020204" pitchFamily="34" charset="0"/>
            </a:endParaRPr>
          </a:p>
        </p:txBody>
      </p:sp>
      <p:pic>
        <p:nvPicPr>
          <p:cNvPr id="144" name="Google Shape;144;p20"/>
          <p:cNvPicPr preferRelativeResize="0"/>
          <p:nvPr/>
        </p:nvPicPr>
        <p:blipFill>
          <a:blip r:embed="rId3">
            <a:alphaModFix/>
          </a:blip>
          <a:stretch>
            <a:fillRect/>
          </a:stretch>
        </p:blipFill>
        <p:spPr>
          <a:xfrm>
            <a:off x="325150" y="2571750"/>
            <a:ext cx="7699177" cy="2366009"/>
          </a:xfrm>
          <a:prstGeom prst="rect">
            <a:avLst/>
          </a:prstGeom>
          <a:noFill/>
          <a:ln>
            <a:noFill/>
          </a:ln>
        </p:spPr>
      </p:pic>
      <p:sp>
        <p:nvSpPr>
          <p:cNvPr id="2" name="Google Shape;123;p17">
            <a:extLst>
              <a:ext uri="{FF2B5EF4-FFF2-40B4-BE49-F238E27FC236}">
                <a16:creationId xmlns:a16="http://schemas.microsoft.com/office/drawing/2014/main" id="{9D33EF7E-C470-B79B-5A16-13CB8EBB0FD3}"/>
              </a:ext>
            </a:extLst>
          </p:cNvPr>
          <p:cNvSpPr txBox="1">
            <a:spLocks noGrp="1"/>
          </p:cNvSpPr>
          <p:nvPr>
            <p:ph type="title"/>
          </p:nvPr>
        </p:nvSpPr>
        <p:spPr>
          <a:xfrm>
            <a:off x="165175" y="93325"/>
            <a:ext cx="82790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49009"/>
              <a:buFont typeface="Arial"/>
              <a:buNone/>
            </a:pPr>
            <a:r>
              <a:rPr lang="en-US" sz="2500" b="1" dirty="0">
                <a:latin typeface="Arial" panose="020B0604020202020204" pitchFamily="34" charset="0"/>
                <a:ea typeface="Times New Roman"/>
                <a:cs typeface="Arial" panose="020B0604020202020204" pitchFamily="34" charset="0"/>
                <a:sym typeface="Times New Roman"/>
              </a:rPr>
              <a:t>PALLET LIVE (FLOW RACK) STORAGE</a:t>
            </a:r>
            <a:endParaRPr lang="en-US" sz="25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134850" y="337350"/>
            <a:ext cx="6259800" cy="4468800"/>
          </a:xfrm>
          <a:prstGeom prst="rect">
            <a:avLst/>
          </a:prstGeom>
        </p:spPr>
        <p:txBody>
          <a:bodyPr spcFirstLastPara="1" wrap="square" lIns="91425" tIns="91425" rIns="84800" bIns="91425" anchor="t" anchorCtr="0">
            <a:noAutofit/>
          </a:bodyPr>
          <a:lstStyle/>
          <a:p>
            <a:pPr marL="0" lvl="0" indent="0" algn="l" rtl="0">
              <a:spcBef>
                <a:spcPts val="1200"/>
              </a:spcBef>
              <a:spcAft>
                <a:spcPts val="0"/>
              </a:spcAft>
              <a:buClr>
                <a:schemeClr val="dk1"/>
              </a:buClr>
              <a:buSzPts val="1100"/>
              <a:buFont typeface="Arial"/>
              <a:buNone/>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Frequency of Access:</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Particularly useful for items that are bulky or accessed frequently.</a:t>
            </a:r>
          </a:p>
          <a:p>
            <a:pPr marL="0" lvl="0" indent="0" algn="l" rtl="0">
              <a:spcBef>
                <a:spcPts val="1200"/>
              </a:spcBef>
              <a:spcAft>
                <a:spcPts val="0"/>
              </a:spcAft>
              <a:buClr>
                <a:schemeClr val="dk1"/>
              </a:buClr>
              <a:buSzPts val="1100"/>
              <a:buFont typeface="Arial"/>
              <a:buNone/>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Suitable for Electronics:</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Ideal for storing electronic items like televisions and laptops due to its easy access and space efficiency.</a:t>
            </a:r>
          </a:p>
          <a:p>
            <a:pPr marL="0" lvl="0" indent="0" algn="l" rtl="0">
              <a:spcBef>
                <a:spcPts val="1200"/>
              </a:spcBef>
              <a:spcAft>
                <a:spcPts val="0"/>
              </a:spcAft>
              <a:buNone/>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Equipment Selection: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"Reach Truck for Pallet Retrieval"</a:t>
            </a:r>
          </a:p>
          <a:p>
            <a:pPr marL="0" lvl="0" indent="0" algn="l" rtl="0">
              <a:spcBef>
                <a:spcPts val="1200"/>
              </a:spcBef>
              <a:spcAft>
                <a:spcPts val="0"/>
              </a:spcAft>
              <a:buNone/>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Specially Designed for Narrow Aisles</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Ideal for the tight spaces in push-back racking systems.</a:t>
            </a:r>
            <a:br>
              <a:rPr lang="en-US" sz="1200" dirty="0">
                <a:solidFill>
                  <a:schemeClr val="dk1"/>
                </a:solidFill>
                <a:latin typeface="Arial" panose="020B0604020202020204" pitchFamily="34" charset="0"/>
                <a:ea typeface="Times New Roman"/>
                <a:cs typeface="Arial" panose="020B0604020202020204" pitchFamily="34" charset="0"/>
                <a:sym typeface="Times New Roman"/>
              </a:rPr>
            </a:br>
            <a:r>
              <a:rPr lang="en-US" sz="1200" b="1" dirty="0">
                <a:solidFill>
                  <a:schemeClr val="dk1"/>
                </a:solidFill>
                <a:latin typeface="Arial" panose="020B0604020202020204" pitchFamily="34" charset="0"/>
                <a:ea typeface="Times New Roman"/>
                <a:cs typeface="Arial" panose="020B0604020202020204" pitchFamily="34" charset="0"/>
                <a:sym typeface="Times New Roman"/>
              </a:rPr>
              <a:t>High Shelf Accessibility: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Capable of reaching and retrieving pallets from high shelves.</a:t>
            </a:r>
            <a:br>
              <a:rPr lang="en-US" sz="1200" dirty="0">
                <a:solidFill>
                  <a:schemeClr val="dk1"/>
                </a:solidFill>
                <a:latin typeface="Arial" panose="020B0604020202020204" pitchFamily="34" charset="0"/>
                <a:ea typeface="Times New Roman"/>
                <a:cs typeface="Arial" panose="020B0604020202020204" pitchFamily="34" charset="0"/>
                <a:sym typeface="Times New Roman"/>
              </a:rPr>
            </a:br>
            <a:r>
              <a:rPr lang="en-US" sz="1200" b="1" dirty="0">
                <a:solidFill>
                  <a:schemeClr val="dk1"/>
                </a:solidFill>
                <a:latin typeface="Arial" panose="020B0604020202020204" pitchFamily="34" charset="0"/>
                <a:ea typeface="Times New Roman"/>
                <a:cs typeface="Arial" panose="020B0604020202020204" pitchFamily="34" charset="0"/>
                <a:sym typeface="Times New Roman"/>
              </a:rPr>
              <a:t>Efficient Handling:</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Enables quick and efficient movement and placement of pallets.</a:t>
            </a:r>
            <a:br>
              <a:rPr lang="en-US" sz="1200" dirty="0">
                <a:solidFill>
                  <a:schemeClr val="dk1"/>
                </a:solidFill>
                <a:latin typeface="Arial" panose="020B0604020202020204" pitchFamily="34" charset="0"/>
                <a:ea typeface="Times New Roman"/>
                <a:cs typeface="Arial" panose="020B0604020202020204" pitchFamily="34" charset="0"/>
                <a:sym typeface="Times New Roman"/>
              </a:rPr>
            </a:br>
            <a:r>
              <a:rPr lang="en-US" sz="1200" b="1" dirty="0">
                <a:solidFill>
                  <a:schemeClr val="dk1"/>
                </a:solidFill>
                <a:latin typeface="Arial" panose="020B0604020202020204" pitchFamily="34" charset="0"/>
                <a:ea typeface="Times New Roman"/>
                <a:cs typeface="Arial" panose="020B0604020202020204" pitchFamily="34" charset="0"/>
                <a:sym typeface="Times New Roman"/>
              </a:rPr>
              <a:t>Safe for Compact Environments:</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Ensures safety in densely packed storage areas.</a:t>
            </a:r>
            <a:br>
              <a:rPr lang="en-US" sz="1200" dirty="0">
                <a:solidFill>
                  <a:schemeClr val="dk1"/>
                </a:solidFill>
                <a:latin typeface="Arial" panose="020B0604020202020204" pitchFamily="34" charset="0"/>
                <a:ea typeface="Times New Roman"/>
                <a:cs typeface="Arial" panose="020B0604020202020204" pitchFamily="34" charset="0"/>
                <a:sym typeface="Times New Roman"/>
              </a:rPr>
            </a:br>
            <a:r>
              <a:rPr lang="en-US" sz="1200" b="1" dirty="0">
                <a:solidFill>
                  <a:schemeClr val="dk1"/>
                </a:solidFill>
                <a:latin typeface="Arial" panose="020B0604020202020204" pitchFamily="34" charset="0"/>
                <a:ea typeface="Times New Roman"/>
                <a:cs typeface="Arial" panose="020B0604020202020204" pitchFamily="34" charset="0"/>
                <a:sym typeface="Times New Roman"/>
              </a:rPr>
              <a:t>Ideal for Push-Back Racks</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Well-suited for the specific demands of push-back racking systems.</a:t>
            </a:r>
          </a:p>
          <a:p>
            <a:pPr marL="0" lvl="0" indent="0" algn="l" rtl="0">
              <a:spcBef>
                <a:spcPts val="1200"/>
              </a:spcBef>
              <a:spcAft>
                <a:spcPts val="0"/>
              </a:spcAft>
              <a:buNone/>
            </a:pPr>
            <a:r>
              <a:rPr lang="en-US" sz="1200" b="1" dirty="0">
                <a:solidFill>
                  <a:schemeClr val="dk1"/>
                </a:solidFill>
                <a:latin typeface="Arial" panose="020B0604020202020204" pitchFamily="34" charset="0"/>
                <a:ea typeface="Times New Roman"/>
                <a:cs typeface="Arial" panose="020B0604020202020204" pitchFamily="34" charset="0"/>
                <a:sym typeface="Times New Roman"/>
              </a:rPr>
              <a:t>AISLE REQUIREMENT: - </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Aisle width should be approximately 8 to 10 feet (2.4 to 3 meters) to allow enough space for the reach truck to makeover comfortably</a:t>
            </a:r>
          </a:p>
          <a:p>
            <a:pPr marL="457200" lvl="0" indent="-298450" algn="l" rtl="0">
              <a:spcBef>
                <a:spcPts val="1200"/>
              </a:spcBef>
              <a:spcAft>
                <a:spcPts val="0"/>
              </a:spcAft>
              <a:buClr>
                <a:schemeClr val="dk1"/>
              </a:buClr>
              <a:buSzPts val="1100"/>
              <a:buFont typeface="Times New Roman"/>
              <a:buChar char="●"/>
            </a:pPr>
            <a:r>
              <a:rPr lang="en-US" sz="1200" dirty="0">
                <a:solidFill>
                  <a:schemeClr val="dk1"/>
                </a:solidFill>
                <a:latin typeface="Arial" panose="020B0604020202020204" pitchFamily="34" charset="0"/>
                <a:ea typeface="Times New Roman"/>
                <a:cs typeface="Arial" panose="020B0604020202020204" pitchFamily="34" charset="0"/>
                <a:sym typeface="Times New Roman"/>
              </a:rPr>
              <a:t>Aisle flooring</a:t>
            </a:r>
          </a:p>
          <a:p>
            <a:pPr marL="457200" lvl="0" indent="-298450" algn="l" rtl="0">
              <a:spcBef>
                <a:spcPts val="0"/>
              </a:spcBef>
              <a:spcAft>
                <a:spcPts val="0"/>
              </a:spcAft>
              <a:buClr>
                <a:schemeClr val="dk1"/>
              </a:buClr>
              <a:buSzPts val="1100"/>
              <a:buFont typeface="Times New Roman"/>
              <a:buChar char="●"/>
            </a:pPr>
            <a:r>
              <a:rPr lang="en-US" sz="1200" dirty="0">
                <a:solidFill>
                  <a:schemeClr val="dk1"/>
                </a:solidFill>
                <a:latin typeface="Arial" panose="020B0604020202020204" pitchFamily="34" charset="0"/>
                <a:ea typeface="Times New Roman"/>
                <a:cs typeface="Arial" panose="020B0604020202020204" pitchFamily="34" charset="0"/>
                <a:sym typeface="Times New Roman"/>
              </a:rPr>
              <a:t>Aisle marking</a:t>
            </a:r>
          </a:p>
          <a:p>
            <a:pPr marL="457200" lvl="0" indent="-298450" algn="l" rtl="0">
              <a:spcBef>
                <a:spcPts val="0"/>
              </a:spcBef>
              <a:spcAft>
                <a:spcPts val="0"/>
              </a:spcAft>
              <a:buClr>
                <a:schemeClr val="dk1"/>
              </a:buClr>
              <a:buSzPts val="1100"/>
              <a:buChar char="●"/>
            </a:pPr>
            <a:r>
              <a:rPr lang="en-US" sz="1200" dirty="0">
                <a:solidFill>
                  <a:schemeClr val="dk1"/>
                </a:solidFill>
                <a:latin typeface="Arial" panose="020B0604020202020204" pitchFamily="34" charset="0"/>
                <a:ea typeface="Times New Roman"/>
                <a:cs typeface="Arial" panose="020B0604020202020204" pitchFamily="34" charset="0"/>
                <a:sym typeface="Times New Roman"/>
              </a:rPr>
              <a:t>Aisle lighting</a:t>
            </a:r>
            <a:br>
              <a:rPr lang="en-US" sz="1200" dirty="0">
                <a:solidFill>
                  <a:schemeClr val="dk1"/>
                </a:solidFill>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E39CF05-023C-4758-9A2C-D5A9D9E1EACC}"/>
              </a:ext>
            </a:extLst>
          </p:cNvPr>
          <p:cNvSpPr txBox="1"/>
          <p:nvPr/>
        </p:nvSpPr>
        <p:spPr>
          <a:xfrm>
            <a:off x="134850" y="91440"/>
            <a:ext cx="6110502" cy="477054"/>
          </a:xfrm>
          <a:prstGeom prst="rect">
            <a:avLst/>
          </a:prstGeom>
          <a:noFill/>
        </p:spPr>
        <p:txBody>
          <a:bodyPr wrap="square" rtlCol="0">
            <a:spAutoFit/>
          </a:bodyPr>
          <a:lstStyle/>
          <a:p>
            <a:r>
              <a:rPr lang="en-US" sz="2500" b="1" dirty="0"/>
              <a:t>FORK LIFT</a:t>
            </a:r>
          </a:p>
        </p:txBody>
      </p:sp>
      <p:pic>
        <p:nvPicPr>
          <p:cNvPr id="3" name="Picture 2">
            <a:extLst>
              <a:ext uri="{FF2B5EF4-FFF2-40B4-BE49-F238E27FC236}">
                <a16:creationId xmlns:a16="http://schemas.microsoft.com/office/drawing/2014/main" id="{34E8A62C-0D7A-1810-43BD-BD87E5A172B8}"/>
              </a:ext>
            </a:extLst>
          </p:cNvPr>
          <p:cNvPicPr>
            <a:picLocks noChangeAspect="1"/>
          </p:cNvPicPr>
          <p:nvPr/>
        </p:nvPicPr>
        <p:blipFill>
          <a:blip r:embed="rId3"/>
          <a:srcRect l="23916" r="24488"/>
          <a:stretch/>
        </p:blipFill>
        <p:spPr>
          <a:xfrm>
            <a:off x="6077730" y="1191196"/>
            <a:ext cx="2931420" cy="29922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body" idx="1"/>
          </p:nvPr>
        </p:nvSpPr>
        <p:spPr>
          <a:xfrm>
            <a:off x="186266" y="160866"/>
            <a:ext cx="8319815" cy="1170499"/>
          </a:xfrm>
          <a:prstGeom prst="rect">
            <a:avLst/>
          </a:prstGeom>
        </p:spPr>
        <p:txBody>
          <a:bodyPr spcFirstLastPara="1" wrap="square" lIns="91425" tIns="91425" rIns="91425" bIns="91425" anchor="t" anchorCtr="0">
            <a:noAutofit/>
          </a:bodyPr>
          <a:lstStyle/>
          <a:p>
            <a:pPr marL="0" lvl="0" indent="0" algn="l" rtl="0">
              <a:spcBef>
                <a:spcPts val="1200"/>
              </a:spcBef>
              <a:spcAft>
                <a:spcPts val="1200"/>
              </a:spcAft>
              <a:buClr>
                <a:schemeClr val="dk1"/>
              </a:buClr>
              <a:buSzPts val="1100"/>
              <a:buFont typeface="Arial"/>
              <a:buNone/>
            </a:pPr>
            <a:r>
              <a:rPr lang="en-US" sz="2500" b="1" dirty="0">
                <a:solidFill>
                  <a:schemeClr val="tx1"/>
                </a:solidFill>
                <a:latin typeface="Arial" panose="020B0604020202020204" pitchFamily="34" charset="0"/>
                <a:ea typeface="Times New Roman"/>
                <a:cs typeface="Arial" panose="020B0604020202020204" pitchFamily="34" charset="0"/>
                <a:sym typeface="Times New Roman"/>
              </a:rPr>
              <a:t>WHY NARROW-AISLE RACKING IS PREFERRED TO POWERED MOBILE RACKING:</a:t>
            </a:r>
          </a:p>
        </p:txBody>
      </p:sp>
      <p:sp>
        <p:nvSpPr>
          <p:cNvPr id="151" name="Google Shape;151;p21"/>
          <p:cNvSpPr/>
          <p:nvPr/>
        </p:nvSpPr>
        <p:spPr>
          <a:xfrm>
            <a:off x="3249175" y="1930407"/>
            <a:ext cx="2235300" cy="336000"/>
          </a:xfrm>
          <a:prstGeom prst="rect">
            <a:avLst/>
          </a:prstGeom>
          <a:solidFill>
            <a:srgbClr val="0C57D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Roboto"/>
                <a:ea typeface="Roboto"/>
                <a:cs typeface="Roboto"/>
                <a:sym typeface="Roboto"/>
              </a:rPr>
              <a:t>Compare</a:t>
            </a:r>
            <a:endParaRPr sz="1600">
              <a:solidFill>
                <a:srgbClr val="FFFFFF"/>
              </a:solidFill>
              <a:latin typeface="Roboto"/>
              <a:ea typeface="Roboto"/>
              <a:cs typeface="Roboto"/>
              <a:sym typeface="Roboto"/>
            </a:endParaRPr>
          </a:p>
        </p:txBody>
      </p:sp>
      <p:sp>
        <p:nvSpPr>
          <p:cNvPr id="152" name="Google Shape;152;p21"/>
          <p:cNvSpPr/>
          <p:nvPr/>
        </p:nvSpPr>
        <p:spPr>
          <a:xfrm>
            <a:off x="5497750" y="1930482"/>
            <a:ext cx="3124500" cy="336000"/>
          </a:xfrm>
          <a:prstGeom prst="rect">
            <a:avLst/>
          </a:prstGeom>
          <a:solidFill>
            <a:srgbClr val="0C57D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Roboto"/>
                <a:ea typeface="Roboto"/>
                <a:cs typeface="Roboto"/>
                <a:sym typeface="Roboto"/>
              </a:rPr>
              <a:t>Powered Mobile Racking</a:t>
            </a:r>
            <a:endParaRPr sz="1600">
              <a:solidFill>
                <a:srgbClr val="FFFFFF"/>
              </a:solidFill>
              <a:latin typeface="Roboto"/>
              <a:ea typeface="Roboto"/>
              <a:cs typeface="Roboto"/>
              <a:sym typeface="Roboto"/>
            </a:endParaRPr>
          </a:p>
        </p:txBody>
      </p:sp>
      <p:sp>
        <p:nvSpPr>
          <p:cNvPr id="153" name="Google Shape;153;p21"/>
          <p:cNvSpPr/>
          <p:nvPr/>
        </p:nvSpPr>
        <p:spPr>
          <a:xfrm>
            <a:off x="605151" y="1930382"/>
            <a:ext cx="2629500" cy="336000"/>
          </a:xfrm>
          <a:prstGeom prst="rect">
            <a:avLst/>
          </a:prstGeom>
          <a:solidFill>
            <a:srgbClr val="0C57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rPr>
              <a:t>Narrow-Aisle Racking</a:t>
            </a:r>
            <a:endParaRPr sz="1600" dirty="0">
              <a:solidFill>
                <a:schemeClr val="lt1"/>
              </a:solidFill>
            </a:endParaRPr>
          </a:p>
        </p:txBody>
      </p:sp>
      <p:grpSp>
        <p:nvGrpSpPr>
          <p:cNvPr id="154" name="Google Shape;154;p21"/>
          <p:cNvGrpSpPr/>
          <p:nvPr/>
        </p:nvGrpSpPr>
        <p:grpSpPr>
          <a:xfrm>
            <a:off x="606216" y="2278611"/>
            <a:ext cx="8015897" cy="754632"/>
            <a:chOff x="943723" y="3098500"/>
            <a:chExt cx="7257489" cy="674441"/>
          </a:xfrm>
        </p:grpSpPr>
        <p:sp>
          <p:nvSpPr>
            <p:cNvPr id="155" name="Google Shape;155;p21"/>
            <p:cNvSpPr/>
            <p:nvPr/>
          </p:nvSpPr>
          <p:spPr>
            <a:xfrm>
              <a:off x="5373412" y="3098513"/>
              <a:ext cx="28278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900" b="1">
                  <a:solidFill>
                    <a:schemeClr val="lt1"/>
                  </a:solidFill>
                </a:rPr>
                <a:t>Minimize space</a:t>
              </a:r>
              <a:endParaRPr sz="900" b="1">
                <a:solidFill>
                  <a:schemeClr val="lt1"/>
                </a:solidFill>
              </a:endParaRPr>
            </a:p>
            <a:p>
              <a:pPr marL="0" lvl="0" indent="0" algn="l" rtl="0">
                <a:lnSpc>
                  <a:spcPct val="100000"/>
                </a:lnSpc>
                <a:spcBef>
                  <a:spcPts val="1200"/>
                </a:spcBef>
                <a:spcAft>
                  <a:spcPts val="1200"/>
                </a:spcAft>
                <a:buClr>
                  <a:schemeClr val="dk1"/>
                </a:buClr>
                <a:buSzPts val="1100"/>
                <a:buFont typeface="Arial"/>
                <a:buNone/>
              </a:pPr>
              <a:r>
                <a:rPr lang="en" sz="900" b="1">
                  <a:solidFill>
                    <a:schemeClr val="lt1"/>
                  </a:solidFill>
                </a:rPr>
                <a:t>Higher storage density</a:t>
              </a:r>
              <a:endParaRPr sz="900" b="1">
                <a:solidFill>
                  <a:schemeClr val="lt1"/>
                </a:solidFill>
              </a:endParaRPr>
            </a:p>
          </p:txBody>
        </p:sp>
        <p:sp>
          <p:nvSpPr>
            <p:cNvPr id="156" name="Google Shape;156;p21"/>
            <p:cNvSpPr/>
            <p:nvPr/>
          </p:nvSpPr>
          <p:spPr>
            <a:xfrm>
              <a:off x="943723" y="3098500"/>
              <a:ext cx="23799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57" name="Google Shape;157;p21"/>
            <p:cNvSpPr/>
            <p:nvPr/>
          </p:nvSpPr>
          <p:spPr>
            <a:xfrm>
              <a:off x="1632122" y="3098513"/>
              <a:ext cx="674400" cy="674400"/>
            </a:xfrm>
            <a:prstGeom prst="rtTriangle">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58" name="Google Shape;158;p21"/>
            <p:cNvSpPr/>
            <p:nvPr/>
          </p:nvSpPr>
          <p:spPr>
            <a:xfrm>
              <a:off x="943723" y="3098513"/>
              <a:ext cx="687600" cy="674400"/>
            </a:xfrm>
            <a:prstGeom prst="rtTriangl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59" name="Google Shape;159;p21"/>
            <p:cNvSpPr/>
            <p:nvPr/>
          </p:nvSpPr>
          <p:spPr>
            <a:xfrm>
              <a:off x="3335463" y="3098513"/>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0" name="Google Shape;160;p21"/>
            <p:cNvSpPr/>
            <p:nvPr/>
          </p:nvSpPr>
          <p:spPr>
            <a:xfrm>
              <a:off x="4354429" y="3098513"/>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1" name="Google Shape;161;p21"/>
            <p:cNvSpPr/>
            <p:nvPr/>
          </p:nvSpPr>
          <p:spPr>
            <a:xfrm>
              <a:off x="1210848" y="3098557"/>
              <a:ext cx="425700" cy="40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chemeClr val="lt1"/>
                  </a:solidFill>
                  <a:latin typeface="Roboto"/>
                  <a:ea typeface="Roboto"/>
                  <a:cs typeface="Roboto"/>
                  <a:sym typeface="Roboto"/>
                </a:rPr>
                <a:t>1</a:t>
              </a:r>
              <a:endParaRPr sz="1500">
                <a:solidFill>
                  <a:schemeClr val="lt1"/>
                </a:solidFill>
                <a:latin typeface="Roboto"/>
                <a:ea typeface="Roboto"/>
                <a:cs typeface="Roboto"/>
                <a:sym typeface="Roboto"/>
              </a:endParaRPr>
            </a:p>
          </p:txBody>
        </p:sp>
        <p:sp>
          <p:nvSpPr>
            <p:cNvPr id="162" name="Google Shape;162;p21"/>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3" name="Google Shape;163;p21"/>
            <p:cNvSpPr/>
            <p:nvPr/>
          </p:nvSpPr>
          <p:spPr>
            <a:xfrm>
              <a:off x="1668007" y="3098541"/>
              <a:ext cx="1655400" cy="67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900" b="1" dirty="0">
                  <a:solidFill>
                    <a:schemeClr val="lt1"/>
                  </a:solidFill>
                </a:rPr>
                <a:t>Minimize space</a:t>
              </a:r>
              <a:endParaRPr sz="900" b="1" dirty="0">
                <a:solidFill>
                  <a:schemeClr val="lt1"/>
                </a:solidFill>
              </a:endParaRPr>
            </a:p>
            <a:p>
              <a:pPr marL="0" lvl="0" indent="0" algn="l" rtl="0">
                <a:lnSpc>
                  <a:spcPct val="115000"/>
                </a:lnSpc>
                <a:spcBef>
                  <a:spcPts val="1200"/>
                </a:spcBef>
                <a:spcAft>
                  <a:spcPts val="1200"/>
                </a:spcAft>
                <a:buNone/>
              </a:pPr>
              <a:r>
                <a:rPr lang="en" sz="900" b="1" dirty="0">
                  <a:solidFill>
                    <a:schemeClr val="lt1"/>
                  </a:solidFill>
                </a:rPr>
                <a:t>Higher storage density</a:t>
              </a:r>
              <a:endParaRPr sz="900" b="1" dirty="0">
                <a:solidFill>
                  <a:schemeClr val="lt1"/>
                </a:solidFill>
              </a:endParaRPr>
            </a:p>
          </p:txBody>
        </p:sp>
      </p:grpSp>
      <p:grpSp>
        <p:nvGrpSpPr>
          <p:cNvPr id="164" name="Google Shape;164;p21"/>
          <p:cNvGrpSpPr/>
          <p:nvPr/>
        </p:nvGrpSpPr>
        <p:grpSpPr>
          <a:xfrm>
            <a:off x="606216" y="3045365"/>
            <a:ext cx="8015897" cy="754653"/>
            <a:chOff x="943723" y="3783775"/>
            <a:chExt cx="7257489" cy="674460"/>
          </a:xfrm>
        </p:grpSpPr>
        <p:sp>
          <p:nvSpPr>
            <p:cNvPr id="165" name="Google Shape;165;p21"/>
            <p:cNvSpPr/>
            <p:nvPr/>
          </p:nvSpPr>
          <p:spPr>
            <a:xfrm>
              <a:off x="5373412" y="3783788"/>
              <a:ext cx="28278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900" b="1">
                  <a:solidFill>
                    <a:schemeClr val="lt1"/>
                  </a:solidFill>
                </a:rPr>
                <a:t>Higher initial investment</a:t>
              </a:r>
              <a:endParaRPr sz="900" b="1">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 sz="900" b="1">
                  <a:solidFill>
                    <a:schemeClr val="lt1"/>
                  </a:solidFill>
                </a:rPr>
                <a:t>Higher maintenance expenses</a:t>
              </a:r>
              <a:endParaRPr sz="700">
                <a:solidFill>
                  <a:schemeClr val="lt1"/>
                </a:solidFill>
                <a:latin typeface="Roboto"/>
                <a:ea typeface="Roboto"/>
                <a:cs typeface="Roboto"/>
                <a:sym typeface="Roboto"/>
              </a:endParaRPr>
            </a:p>
          </p:txBody>
        </p:sp>
        <p:sp>
          <p:nvSpPr>
            <p:cNvPr id="166" name="Google Shape;166;p21"/>
            <p:cNvSpPr/>
            <p:nvPr/>
          </p:nvSpPr>
          <p:spPr>
            <a:xfrm>
              <a:off x="943723" y="3783775"/>
              <a:ext cx="23799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7" name="Google Shape;167;p21"/>
            <p:cNvSpPr/>
            <p:nvPr/>
          </p:nvSpPr>
          <p:spPr>
            <a:xfrm>
              <a:off x="1632122" y="3783788"/>
              <a:ext cx="674400" cy="674400"/>
            </a:xfrm>
            <a:prstGeom prst="rtTriangle">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8" name="Google Shape;168;p21"/>
            <p:cNvSpPr/>
            <p:nvPr/>
          </p:nvSpPr>
          <p:spPr>
            <a:xfrm>
              <a:off x="943723" y="3783788"/>
              <a:ext cx="687600" cy="674400"/>
            </a:xfrm>
            <a:prstGeom prst="rtTriangl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69" name="Google Shape;169;p21"/>
            <p:cNvSpPr/>
            <p:nvPr/>
          </p:nvSpPr>
          <p:spPr>
            <a:xfrm>
              <a:off x="3335463" y="3783788"/>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0" name="Google Shape;170;p21"/>
            <p:cNvSpPr/>
            <p:nvPr/>
          </p:nvSpPr>
          <p:spPr>
            <a:xfrm>
              <a:off x="4354429" y="3783788"/>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1" name="Google Shape;171;p21"/>
            <p:cNvSpPr/>
            <p:nvPr/>
          </p:nvSpPr>
          <p:spPr>
            <a:xfrm>
              <a:off x="1210848" y="3783832"/>
              <a:ext cx="425700" cy="40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chemeClr val="lt1"/>
                  </a:solidFill>
                  <a:latin typeface="Roboto"/>
                  <a:ea typeface="Roboto"/>
                  <a:cs typeface="Roboto"/>
                  <a:sym typeface="Roboto"/>
                </a:rPr>
                <a:t>2</a:t>
              </a:r>
              <a:endParaRPr sz="1500">
                <a:solidFill>
                  <a:schemeClr val="lt1"/>
                </a:solidFill>
                <a:latin typeface="Roboto"/>
                <a:ea typeface="Roboto"/>
                <a:cs typeface="Roboto"/>
                <a:sym typeface="Roboto"/>
              </a:endParaRPr>
            </a:p>
          </p:txBody>
        </p:sp>
        <p:sp>
          <p:nvSpPr>
            <p:cNvPr id="172" name="Google Shape;172;p21"/>
            <p:cNvSpPr/>
            <p:nvPr/>
          </p:nvSpPr>
          <p:spPr>
            <a:xfrm rot="-2700000">
              <a:off x="3686041" y="4062656"/>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3" name="Google Shape;173;p21"/>
            <p:cNvSpPr/>
            <p:nvPr/>
          </p:nvSpPr>
          <p:spPr>
            <a:xfrm>
              <a:off x="4580282" y="3915776"/>
              <a:ext cx="410400" cy="410400"/>
            </a:xfrm>
            <a:prstGeom prst="mathMultiply">
              <a:avLst>
                <a:gd name="adj1" fmla="val 508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4" name="Google Shape;174;p21"/>
            <p:cNvSpPr/>
            <p:nvPr/>
          </p:nvSpPr>
          <p:spPr>
            <a:xfrm>
              <a:off x="1636556" y="3783835"/>
              <a:ext cx="1700100" cy="67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900" b="1" dirty="0">
                  <a:solidFill>
                    <a:schemeClr val="lt1"/>
                  </a:solidFill>
                </a:rPr>
                <a:t>lower initial investment</a:t>
              </a:r>
              <a:endParaRPr sz="900" b="1" dirty="0">
                <a:solidFill>
                  <a:schemeClr val="lt1"/>
                </a:solidFill>
              </a:endParaRPr>
            </a:p>
            <a:p>
              <a:pPr marL="0" lvl="0" indent="0" algn="l" rtl="0">
                <a:lnSpc>
                  <a:spcPct val="115000"/>
                </a:lnSpc>
                <a:spcBef>
                  <a:spcPts val="1200"/>
                </a:spcBef>
                <a:spcAft>
                  <a:spcPts val="1200"/>
                </a:spcAft>
                <a:buNone/>
              </a:pPr>
              <a:r>
                <a:rPr lang="en" sz="900" b="1" dirty="0">
                  <a:solidFill>
                    <a:schemeClr val="lt1"/>
                  </a:solidFill>
                </a:rPr>
                <a:t>Less maintenance expenses</a:t>
              </a:r>
              <a:endParaRPr sz="900" dirty="0">
                <a:solidFill>
                  <a:schemeClr val="lt1"/>
                </a:solidFill>
                <a:latin typeface="Roboto"/>
                <a:ea typeface="Roboto"/>
                <a:cs typeface="Roboto"/>
                <a:sym typeface="Roboto"/>
              </a:endParaRPr>
            </a:p>
          </p:txBody>
        </p:sp>
      </p:grpSp>
      <p:grpSp>
        <p:nvGrpSpPr>
          <p:cNvPr id="175" name="Google Shape;175;p21"/>
          <p:cNvGrpSpPr/>
          <p:nvPr/>
        </p:nvGrpSpPr>
        <p:grpSpPr>
          <a:xfrm>
            <a:off x="606216" y="3812119"/>
            <a:ext cx="8015897" cy="754642"/>
            <a:chOff x="943723" y="4469050"/>
            <a:chExt cx="7257489" cy="674450"/>
          </a:xfrm>
        </p:grpSpPr>
        <p:sp>
          <p:nvSpPr>
            <p:cNvPr id="176" name="Google Shape;176;p21"/>
            <p:cNvSpPr/>
            <p:nvPr/>
          </p:nvSpPr>
          <p:spPr>
            <a:xfrm>
              <a:off x="5373412" y="4469063"/>
              <a:ext cx="28278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900" b="1">
                  <a:solidFill>
                    <a:schemeClr val="lt1"/>
                  </a:solidFill>
                </a:rPr>
                <a:t>Slower travel speer</a:t>
              </a:r>
              <a:endParaRPr sz="900" b="1">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 sz="900" b="1">
                  <a:solidFill>
                    <a:schemeClr val="lt1"/>
                  </a:solidFill>
                </a:rPr>
                <a:t>Slower picking speed</a:t>
              </a:r>
              <a:endParaRPr sz="700">
                <a:solidFill>
                  <a:schemeClr val="lt1"/>
                </a:solidFill>
                <a:latin typeface="Roboto"/>
                <a:ea typeface="Roboto"/>
                <a:cs typeface="Roboto"/>
                <a:sym typeface="Roboto"/>
              </a:endParaRPr>
            </a:p>
          </p:txBody>
        </p:sp>
        <p:sp>
          <p:nvSpPr>
            <p:cNvPr id="177" name="Google Shape;177;p21"/>
            <p:cNvSpPr/>
            <p:nvPr/>
          </p:nvSpPr>
          <p:spPr>
            <a:xfrm>
              <a:off x="943723" y="4469050"/>
              <a:ext cx="23799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8" name="Google Shape;178;p21"/>
            <p:cNvSpPr/>
            <p:nvPr/>
          </p:nvSpPr>
          <p:spPr>
            <a:xfrm>
              <a:off x="1632122" y="4469063"/>
              <a:ext cx="674400" cy="674400"/>
            </a:xfrm>
            <a:prstGeom prst="rtTriangle">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79" name="Google Shape;179;p21"/>
            <p:cNvSpPr/>
            <p:nvPr/>
          </p:nvSpPr>
          <p:spPr>
            <a:xfrm>
              <a:off x="943723" y="4469063"/>
              <a:ext cx="687600" cy="674400"/>
            </a:xfrm>
            <a:prstGeom prst="rtTriangl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80" name="Google Shape;180;p21"/>
            <p:cNvSpPr/>
            <p:nvPr/>
          </p:nvSpPr>
          <p:spPr>
            <a:xfrm>
              <a:off x="3335463" y="4469063"/>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81" name="Google Shape;181;p21"/>
            <p:cNvSpPr/>
            <p:nvPr/>
          </p:nvSpPr>
          <p:spPr>
            <a:xfrm>
              <a:off x="4354429" y="4469063"/>
              <a:ext cx="1007100" cy="6744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82" name="Google Shape;182;p21"/>
            <p:cNvSpPr/>
            <p:nvPr/>
          </p:nvSpPr>
          <p:spPr>
            <a:xfrm>
              <a:off x="1210848" y="4469107"/>
              <a:ext cx="425700" cy="40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chemeClr val="lt1"/>
                  </a:solidFill>
                  <a:latin typeface="Roboto"/>
                  <a:ea typeface="Roboto"/>
                  <a:cs typeface="Roboto"/>
                  <a:sym typeface="Roboto"/>
                </a:rPr>
                <a:t>3</a:t>
              </a:r>
              <a:endParaRPr sz="1500">
                <a:solidFill>
                  <a:schemeClr val="lt1"/>
                </a:solidFill>
                <a:latin typeface="Roboto"/>
                <a:ea typeface="Roboto"/>
                <a:cs typeface="Roboto"/>
                <a:sym typeface="Roboto"/>
              </a:endParaRPr>
            </a:p>
          </p:txBody>
        </p:sp>
        <p:sp>
          <p:nvSpPr>
            <p:cNvPr id="183" name="Google Shape;183;p21"/>
            <p:cNvSpPr/>
            <p:nvPr/>
          </p:nvSpPr>
          <p:spPr>
            <a:xfrm rot="-2700000">
              <a:off x="3620932" y="4747908"/>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84" name="Google Shape;184;p21"/>
            <p:cNvSpPr/>
            <p:nvPr/>
          </p:nvSpPr>
          <p:spPr>
            <a:xfrm>
              <a:off x="4580282" y="4601040"/>
              <a:ext cx="410400" cy="410400"/>
            </a:xfrm>
            <a:prstGeom prst="mathMultiply">
              <a:avLst>
                <a:gd name="adj1" fmla="val 508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85" name="Google Shape;185;p21"/>
            <p:cNvSpPr/>
            <p:nvPr/>
          </p:nvSpPr>
          <p:spPr>
            <a:xfrm>
              <a:off x="1704725" y="4469100"/>
              <a:ext cx="1488600" cy="67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900" b="1" dirty="0">
                  <a:solidFill>
                    <a:schemeClr val="lt1"/>
                  </a:solidFill>
                </a:rPr>
                <a:t>Faster travel speed</a:t>
              </a:r>
              <a:endParaRPr sz="900" b="1" dirty="0">
                <a:solidFill>
                  <a:schemeClr val="lt1"/>
                </a:solidFill>
              </a:endParaRPr>
            </a:p>
            <a:p>
              <a:pPr marL="0" lvl="0" indent="0" algn="l" rtl="0">
                <a:lnSpc>
                  <a:spcPct val="115000"/>
                </a:lnSpc>
                <a:spcBef>
                  <a:spcPts val="1200"/>
                </a:spcBef>
                <a:spcAft>
                  <a:spcPts val="1200"/>
                </a:spcAft>
                <a:buNone/>
              </a:pPr>
              <a:r>
                <a:rPr lang="en" sz="900" b="1" dirty="0">
                  <a:solidFill>
                    <a:schemeClr val="lt1"/>
                  </a:solidFill>
                </a:rPr>
                <a:t>Slower picking speed</a:t>
              </a:r>
              <a:endParaRPr sz="900" dirty="0">
                <a:solidFill>
                  <a:schemeClr val="lt1"/>
                </a:solidFill>
                <a:latin typeface="Roboto"/>
                <a:ea typeface="Roboto"/>
                <a:cs typeface="Roboto"/>
                <a:sym typeface="Roboto"/>
              </a:endParaRPr>
            </a:p>
          </p:txBody>
        </p:sp>
      </p:grpSp>
      <p:sp>
        <p:nvSpPr>
          <p:cNvPr id="186" name="Google Shape;186;p21"/>
          <p:cNvSpPr/>
          <p:nvPr/>
        </p:nvSpPr>
        <p:spPr>
          <a:xfrm rot="-2723590">
            <a:off x="3618471" y="2590976"/>
            <a:ext cx="340056" cy="129828"/>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1166</Words>
  <Application>Microsoft Macintosh PowerPoint</Application>
  <PresentationFormat>On-screen Show (16:9)</PresentationFormat>
  <Paragraphs>182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Cambria Math</vt:lpstr>
      <vt:lpstr>Roboto</vt:lpstr>
      <vt:lpstr>Arial</vt:lpstr>
      <vt:lpstr>Times New Roman</vt:lpstr>
      <vt:lpstr>Simple Light</vt:lpstr>
      <vt:lpstr>INTM 542/442, GROUP PROJECT- 3</vt:lpstr>
      <vt:lpstr>NOVA VERTEX WAREHOUSE COMPANY | HOUSTON,TX</vt:lpstr>
      <vt:lpstr>PROCESS FLOW</vt:lpstr>
      <vt:lpstr>PowerPoint Presentation</vt:lpstr>
      <vt:lpstr>PALLET LIVE (FLOW RACK) STORAGE</vt:lpstr>
      <vt:lpstr>PALLET LIVE (FLOW RACK) STORAGE</vt:lpstr>
      <vt:lpstr>PALLET LIVE (FLOW RACK) STORAGE</vt:lpstr>
      <vt:lpstr>PowerPoint Presentation</vt:lpstr>
      <vt:lpstr>PowerPoint Presentation</vt:lpstr>
      <vt:lpstr>PALLET REQUIREMENTS </vt:lpstr>
      <vt:lpstr>DEMAND FOR EACH CATEGORY OF PRODUCT</vt:lpstr>
      <vt:lpstr>PALLET REQUIREMENT</vt:lpstr>
      <vt:lpstr>RECEIVING AREA</vt:lpstr>
      <vt:lpstr>SORTATION AREA &amp; BULK STORAGE AREA</vt:lpstr>
      <vt:lpstr>SHIPPING AREA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Abhishek Admuthe</cp:lastModifiedBy>
  <cp:revision>3</cp:revision>
  <dcterms:modified xsi:type="dcterms:W3CDTF">2024-12-05T21:20:52Z</dcterms:modified>
</cp:coreProperties>
</file>